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346" r:id="rId2"/>
    <p:sldId id="379" r:id="rId3"/>
    <p:sldId id="388" r:id="rId4"/>
    <p:sldId id="382" r:id="rId5"/>
    <p:sldId id="385" r:id="rId6"/>
    <p:sldId id="384" r:id="rId7"/>
    <p:sldId id="395" r:id="rId8"/>
    <p:sldId id="389" r:id="rId9"/>
    <p:sldId id="387" r:id="rId10"/>
    <p:sldId id="316" r:id="rId11"/>
    <p:sldId id="363" r:id="rId12"/>
    <p:sldId id="364" r:id="rId13"/>
    <p:sldId id="368" r:id="rId14"/>
    <p:sldId id="394" r:id="rId15"/>
    <p:sldId id="396" r:id="rId16"/>
    <p:sldId id="397" r:id="rId17"/>
    <p:sldId id="386" r:id="rId18"/>
    <p:sldId id="380" r:id="rId19"/>
    <p:sldId id="381" r:id="rId20"/>
    <p:sldId id="376" r:id="rId21"/>
    <p:sldId id="392" r:id="rId22"/>
    <p:sldId id="398" r:id="rId23"/>
    <p:sldId id="369" r:id="rId24"/>
    <p:sldId id="370" r:id="rId25"/>
    <p:sldId id="371" r:id="rId26"/>
    <p:sldId id="372" r:id="rId27"/>
    <p:sldId id="373" r:id="rId28"/>
    <p:sldId id="374" r:id="rId29"/>
    <p:sldId id="393" r:id="rId3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6600"/>
    <a:srgbClr val="FFFF66"/>
    <a:srgbClr val="CC99FF"/>
    <a:srgbClr val="33CC33"/>
    <a:srgbClr val="996633"/>
    <a:srgbClr val="99FF99"/>
    <a:srgbClr val="99FF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8" autoAdjust="0"/>
    <p:restoredTop sz="94627" autoAdjust="0"/>
  </p:normalViewPr>
  <p:slideViewPr>
    <p:cSldViewPr>
      <p:cViewPr>
        <p:scale>
          <a:sx n="50" d="100"/>
          <a:sy n="50" d="100"/>
        </p:scale>
        <p:origin x="-1109" y="59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18E320C9-E112-4762-A9DC-29CD2E7FAFBA}" type="slidenum">
              <a:rPr lang="ru-RU"/>
              <a:pPr>
                <a:defRPr/>
              </a:pPr>
              <a:t>‹#›</a:t>
            </a:fld>
            <a:endParaRPr lang="ru-R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718C6215-4029-4A3E-A76F-7F9B80134ECE}" type="slidenum">
              <a:rPr lang="ru-RU"/>
              <a:pPr>
                <a:defRPr/>
              </a:pPr>
              <a:t>‹#›</a:t>
            </a:fld>
            <a:endParaRPr lang="ru-R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06594971-DE98-49F4-A1DB-F0BF7B90D6A2}" type="slidenum">
              <a:rPr lang="ru-RU"/>
              <a:pPr>
                <a:defRPr/>
              </a:pPr>
              <a:t>‹#›</a:t>
            </a:fld>
            <a:endParaRPr lang="ru-R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7A9E8421-02CB-44E0-9671-95DA7284F093}" type="slidenum">
              <a:rPr lang="ru-RU"/>
              <a:pPr>
                <a:defRPr/>
              </a:pPr>
              <a:t>‹#›</a:t>
            </a:fld>
            <a:endParaRPr lang="ru-R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sldNum" sz="quarter" idx="12"/>
          </p:nvPr>
        </p:nvSpPr>
        <p:spPr>
          <a:ln/>
        </p:spPr>
        <p:txBody>
          <a:bodyPr/>
          <a:lstStyle>
            <a:lvl1pPr>
              <a:defRPr/>
            </a:lvl1pPr>
          </a:lstStyle>
          <a:p>
            <a:pPr>
              <a:defRPr/>
            </a:pPr>
            <a:fld id="{AA51511A-4A6F-4974-846F-935A61C67206}" type="slidenum">
              <a:rPr lang="ru-RU"/>
              <a:pPr>
                <a:defRPr/>
              </a:pPr>
              <a:t>‹#›</a:t>
            </a:fld>
            <a:endParaRPr lang="ru-R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2FC53078-B242-4C28-B4AC-DFBCA68A677F}" type="slidenum">
              <a:rPr lang="ru-RU"/>
              <a:pPr>
                <a:defRPr/>
              </a:pPr>
              <a:t>‹#›</a:t>
            </a:fld>
            <a:endParaRPr lang="ru-RU"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7"/>
          <p:cNvSpPr>
            <a:spLocks noGrp="1" noChangeArrowheads="1"/>
          </p:cNvSpPr>
          <p:nvPr>
            <p:ph type="dt" sz="half" idx="10"/>
          </p:nvPr>
        </p:nvSpPr>
        <p:spPr>
          <a:ln/>
        </p:spPr>
        <p:txBody>
          <a:bodyPr/>
          <a:lstStyle>
            <a:lvl1pPr>
              <a:defRPr/>
            </a:lvl1pPr>
          </a:lstStyle>
          <a:p>
            <a:pPr>
              <a:defRPr/>
            </a:pPr>
            <a:endParaRPr lang="ru-RU"/>
          </a:p>
        </p:txBody>
      </p:sp>
      <p:sp>
        <p:nvSpPr>
          <p:cNvPr id="8" name="Rectangle 18"/>
          <p:cNvSpPr>
            <a:spLocks noGrp="1" noChangeArrowheads="1"/>
          </p:cNvSpPr>
          <p:nvPr>
            <p:ph type="ftr" sz="quarter" idx="11"/>
          </p:nvPr>
        </p:nvSpPr>
        <p:spPr>
          <a:ln/>
        </p:spPr>
        <p:txBody>
          <a:bodyPr/>
          <a:lstStyle>
            <a:lvl1pPr>
              <a:defRPr/>
            </a:lvl1pPr>
          </a:lstStyle>
          <a:p>
            <a:pPr>
              <a:defRPr/>
            </a:pPr>
            <a:endParaRPr lang="ru-RU"/>
          </a:p>
        </p:txBody>
      </p:sp>
      <p:sp>
        <p:nvSpPr>
          <p:cNvPr id="9" name="Rectangle 19"/>
          <p:cNvSpPr>
            <a:spLocks noGrp="1" noChangeArrowheads="1"/>
          </p:cNvSpPr>
          <p:nvPr>
            <p:ph type="sldNum" sz="quarter" idx="12"/>
          </p:nvPr>
        </p:nvSpPr>
        <p:spPr>
          <a:ln/>
        </p:spPr>
        <p:txBody>
          <a:bodyPr/>
          <a:lstStyle>
            <a:lvl1pPr>
              <a:defRPr/>
            </a:lvl1pPr>
          </a:lstStyle>
          <a:p>
            <a:pPr>
              <a:defRPr/>
            </a:pPr>
            <a:fld id="{BEFE555A-A78A-4503-BF7F-9053E99E16AA}" type="slidenum">
              <a:rPr lang="ru-RU"/>
              <a:pPr>
                <a:defRPr/>
              </a:pPr>
              <a:t>‹#›</a:t>
            </a:fld>
            <a:endParaRPr lang="ru-RU"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7"/>
          <p:cNvSpPr>
            <a:spLocks noGrp="1" noChangeArrowheads="1"/>
          </p:cNvSpPr>
          <p:nvPr>
            <p:ph type="dt" sz="half" idx="10"/>
          </p:nvPr>
        </p:nvSpPr>
        <p:spPr>
          <a:ln/>
        </p:spPr>
        <p:txBody>
          <a:bodyPr/>
          <a:lstStyle>
            <a:lvl1pPr>
              <a:defRPr/>
            </a:lvl1pPr>
          </a:lstStyle>
          <a:p>
            <a:pPr>
              <a:defRPr/>
            </a:pPr>
            <a:endParaRPr lang="ru-RU"/>
          </a:p>
        </p:txBody>
      </p:sp>
      <p:sp>
        <p:nvSpPr>
          <p:cNvPr id="4" name="Rectangle 18"/>
          <p:cNvSpPr>
            <a:spLocks noGrp="1" noChangeArrowheads="1"/>
          </p:cNvSpPr>
          <p:nvPr>
            <p:ph type="ftr" sz="quarter" idx="11"/>
          </p:nvPr>
        </p:nvSpPr>
        <p:spPr>
          <a:ln/>
        </p:spPr>
        <p:txBody>
          <a:bodyPr/>
          <a:lstStyle>
            <a:lvl1pPr>
              <a:defRPr/>
            </a:lvl1pPr>
          </a:lstStyle>
          <a:p>
            <a:pPr>
              <a:defRPr/>
            </a:pPr>
            <a:endParaRPr lang="ru-RU"/>
          </a:p>
        </p:txBody>
      </p:sp>
      <p:sp>
        <p:nvSpPr>
          <p:cNvPr id="5" name="Rectangle 19"/>
          <p:cNvSpPr>
            <a:spLocks noGrp="1" noChangeArrowheads="1"/>
          </p:cNvSpPr>
          <p:nvPr>
            <p:ph type="sldNum" sz="quarter" idx="12"/>
          </p:nvPr>
        </p:nvSpPr>
        <p:spPr>
          <a:ln/>
        </p:spPr>
        <p:txBody>
          <a:bodyPr/>
          <a:lstStyle>
            <a:lvl1pPr>
              <a:defRPr/>
            </a:lvl1pPr>
          </a:lstStyle>
          <a:p>
            <a:pPr>
              <a:defRPr/>
            </a:pPr>
            <a:fld id="{AA598059-F533-4C19-B7A8-0C3AFE53E270}" type="slidenum">
              <a:rPr lang="ru-RU"/>
              <a:pPr>
                <a:defRPr/>
              </a:pPr>
              <a:t>‹#›</a:t>
            </a:fld>
            <a:endParaRPr lang="ru-R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ru-RU"/>
          </a:p>
        </p:txBody>
      </p:sp>
      <p:sp>
        <p:nvSpPr>
          <p:cNvPr id="3" name="Rectangle 18"/>
          <p:cNvSpPr>
            <a:spLocks noGrp="1" noChangeArrowheads="1"/>
          </p:cNvSpPr>
          <p:nvPr>
            <p:ph type="ftr" sz="quarter" idx="11"/>
          </p:nvPr>
        </p:nvSpPr>
        <p:spPr>
          <a:ln/>
        </p:spPr>
        <p:txBody>
          <a:bodyPr/>
          <a:lstStyle>
            <a:lvl1pPr>
              <a:defRPr/>
            </a:lvl1pPr>
          </a:lstStyle>
          <a:p>
            <a:pPr>
              <a:defRPr/>
            </a:pPr>
            <a:endParaRPr lang="ru-RU"/>
          </a:p>
        </p:txBody>
      </p:sp>
      <p:sp>
        <p:nvSpPr>
          <p:cNvPr id="4" name="Rectangle 19"/>
          <p:cNvSpPr>
            <a:spLocks noGrp="1" noChangeArrowheads="1"/>
          </p:cNvSpPr>
          <p:nvPr>
            <p:ph type="sldNum" sz="quarter" idx="12"/>
          </p:nvPr>
        </p:nvSpPr>
        <p:spPr>
          <a:ln/>
        </p:spPr>
        <p:txBody>
          <a:bodyPr/>
          <a:lstStyle>
            <a:lvl1pPr>
              <a:defRPr/>
            </a:lvl1pPr>
          </a:lstStyle>
          <a:p>
            <a:pPr>
              <a:defRPr/>
            </a:pPr>
            <a:fld id="{63DB7856-2D67-4AD2-B1BA-36FC7470E470}" type="slidenum">
              <a:rPr lang="ru-RU"/>
              <a:pPr>
                <a:defRPr/>
              </a:pPr>
              <a:t>‹#›</a:t>
            </a:fld>
            <a:endParaRPr lang="ru-R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A517C786-1955-4C83-9CDC-2F8DD210BE93}" type="slidenum">
              <a:rPr lang="ru-RU"/>
              <a:pPr>
                <a:defRPr/>
              </a:pPr>
              <a:t>‹#›</a:t>
            </a:fld>
            <a:endParaRPr lang="ru-R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sldNum" sz="quarter" idx="12"/>
          </p:nvPr>
        </p:nvSpPr>
        <p:spPr>
          <a:ln/>
        </p:spPr>
        <p:txBody>
          <a:bodyPr/>
          <a:lstStyle>
            <a:lvl1pPr>
              <a:defRPr/>
            </a:lvl1pPr>
          </a:lstStyle>
          <a:p>
            <a:pPr>
              <a:defRPr/>
            </a:pPr>
            <a:fld id="{CE0B108F-E120-492C-9FE3-4A5FC8AE96F4}" type="slidenum">
              <a:rPr lang="ru-RU"/>
              <a:pPr>
                <a:defRPr/>
              </a:pPr>
              <a:t>‹#›</a:t>
            </a:fld>
            <a:endParaRPr lang="ru-R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1059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59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1059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59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ru-RU" sz="2000" dirty="0">
                  <a:latin typeface="Tahoma" pitchFamily="34" charset="0"/>
                </a:endParaRPr>
              </a:p>
            </p:txBody>
          </p:sp>
          <p:sp>
            <p:nvSpPr>
              <p:cNvPr id="11060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ru-RU" sz="2000" dirty="0">
                  <a:latin typeface="Tahoma" pitchFamily="34" charset="0"/>
                </a:endParaRPr>
              </a:p>
            </p:txBody>
          </p:sp>
          <p:sp>
            <p:nvSpPr>
              <p:cNvPr id="11060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ru-RU" sz="2000" dirty="0">
                  <a:latin typeface="Tahoma" pitchFamily="34" charset="0"/>
                </a:endParaRPr>
              </a:p>
            </p:txBody>
          </p:sp>
        </p:grpSp>
      </p:grpSp>
      <p:sp>
        <p:nvSpPr>
          <p:cNvPr id="11060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060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060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ru-RU"/>
          </a:p>
        </p:txBody>
      </p:sp>
      <p:sp>
        <p:nvSpPr>
          <p:cNvPr id="11061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ru-RU"/>
          </a:p>
        </p:txBody>
      </p:sp>
      <p:sp>
        <p:nvSpPr>
          <p:cNvPr id="11061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801BEAB9-B41D-4DC2-9851-19236BEEC37B}"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0607"/>
                                        </p:tgtEl>
                                        <p:attrNameLst>
                                          <p:attrName>style.visibility</p:attrName>
                                        </p:attrNameLst>
                                      </p:cBhvr>
                                      <p:to>
                                        <p:strVal val="visible"/>
                                      </p:to>
                                    </p:set>
                                    <p:anim calcmode="lin" valueType="num">
                                      <p:cBhvr>
                                        <p:cTn id="7" dur="1000" fill="hold"/>
                                        <p:tgtEl>
                                          <p:spTgt spid="110607"/>
                                        </p:tgtEl>
                                        <p:attrNameLst>
                                          <p:attrName>ppt_x</p:attrName>
                                        </p:attrNameLst>
                                      </p:cBhvr>
                                      <p:tavLst>
                                        <p:tav tm="0">
                                          <p:val>
                                            <p:strVal val="#ppt_x-.2"/>
                                          </p:val>
                                        </p:tav>
                                        <p:tav tm="100000">
                                          <p:val>
                                            <p:strVal val="#ppt_x"/>
                                          </p:val>
                                        </p:tav>
                                      </p:tavLst>
                                    </p:anim>
                                    <p:anim calcmode="lin" valueType="num">
                                      <p:cBhvr>
                                        <p:cTn id="8" dur="1000" fill="hold"/>
                                        <p:tgtEl>
                                          <p:spTgt spid="1106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060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0608">
                                            <p:txEl>
                                              <p:pRg st="0" end="0"/>
                                            </p:txEl>
                                          </p:spTgt>
                                        </p:tgtEl>
                                        <p:attrNameLst>
                                          <p:attrName>style.visibility</p:attrName>
                                        </p:attrNameLst>
                                      </p:cBhvr>
                                      <p:to>
                                        <p:strVal val="visible"/>
                                      </p:to>
                                    </p:set>
                                    <p:animEffect transition="in" filter="fade">
                                      <p:cBhvr>
                                        <p:cTn id="14" dur="500"/>
                                        <p:tgtEl>
                                          <p:spTgt spid="110608">
                                            <p:txEl>
                                              <p:pRg st="0" end="0"/>
                                            </p:txEl>
                                          </p:spTgt>
                                        </p:tgtEl>
                                      </p:cBhvr>
                                    </p:animEffect>
                                    <p:anim calcmode="lin" valueType="num">
                                      <p:cBhvr>
                                        <p:cTn id="15" dur="500" fill="hold"/>
                                        <p:tgtEl>
                                          <p:spTgt spid="1106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060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10608">
                                            <p:txEl>
                                              <p:pRg st="1" end="1"/>
                                            </p:txEl>
                                          </p:spTgt>
                                        </p:tgtEl>
                                        <p:attrNameLst>
                                          <p:attrName>style.visibility</p:attrName>
                                        </p:attrNameLst>
                                      </p:cBhvr>
                                      <p:to>
                                        <p:strVal val="visible"/>
                                      </p:to>
                                    </p:set>
                                    <p:animEffect transition="in" filter="fade">
                                      <p:cBhvr>
                                        <p:cTn id="19" dur="500"/>
                                        <p:tgtEl>
                                          <p:spTgt spid="110608">
                                            <p:txEl>
                                              <p:pRg st="1" end="1"/>
                                            </p:txEl>
                                          </p:spTgt>
                                        </p:tgtEl>
                                      </p:cBhvr>
                                    </p:animEffect>
                                    <p:anim calcmode="lin" valueType="num">
                                      <p:cBhvr>
                                        <p:cTn id="20" dur="500" fill="hold"/>
                                        <p:tgtEl>
                                          <p:spTgt spid="11060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1060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10608">
                                            <p:txEl>
                                              <p:pRg st="2" end="2"/>
                                            </p:txEl>
                                          </p:spTgt>
                                        </p:tgtEl>
                                        <p:attrNameLst>
                                          <p:attrName>style.visibility</p:attrName>
                                        </p:attrNameLst>
                                      </p:cBhvr>
                                      <p:to>
                                        <p:strVal val="visible"/>
                                      </p:to>
                                    </p:set>
                                    <p:animEffect transition="in" filter="fade">
                                      <p:cBhvr>
                                        <p:cTn id="24" dur="500"/>
                                        <p:tgtEl>
                                          <p:spTgt spid="110608">
                                            <p:txEl>
                                              <p:pRg st="2" end="2"/>
                                            </p:txEl>
                                          </p:spTgt>
                                        </p:tgtEl>
                                      </p:cBhvr>
                                    </p:animEffect>
                                    <p:anim calcmode="lin" valueType="num">
                                      <p:cBhvr>
                                        <p:cTn id="25" dur="500" fill="hold"/>
                                        <p:tgtEl>
                                          <p:spTgt spid="11060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1060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10608">
                                            <p:txEl>
                                              <p:pRg st="3" end="3"/>
                                            </p:txEl>
                                          </p:spTgt>
                                        </p:tgtEl>
                                        <p:attrNameLst>
                                          <p:attrName>style.visibility</p:attrName>
                                        </p:attrNameLst>
                                      </p:cBhvr>
                                      <p:to>
                                        <p:strVal val="visible"/>
                                      </p:to>
                                    </p:set>
                                    <p:animEffect transition="in" filter="fade">
                                      <p:cBhvr>
                                        <p:cTn id="29" dur="500"/>
                                        <p:tgtEl>
                                          <p:spTgt spid="110608">
                                            <p:txEl>
                                              <p:pRg st="3" end="3"/>
                                            </p:txEl>
                                          </p:spTgt>
                                        </p:tgtEl>
                                      </p:cBhvr>
                                    </p:animEffect>
                                    <p:anim calcmode="lin" valueType="num">
                                      <p:cBhvr>
                                        <p:cTn id="30" dur="500" fill="hold"/>
                                        <p:tgtEl>
                                          <p:spTgt spid="11060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1060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10608">
                                            <p:txEl>
                                              <p:pRg st="4" end="4"/>
                                            </p:txEl>
                                          </p:spTgt>
                                        </p:tgtEl>
                                        <p:attrNameLst>
                                          <p:attrName>style.visibility</p:attrName>
                                        </p:attrNameLst>
                                      </p:cBhvr>
                                      <p:to>
                                        <p:strVal val="visible"/>
                                      </p:to>
                                    </p:set>
                                    <p:animEffect transition="in" filter="fade">
                                      <p:cBhvr>
                                        <p:cTn id="34" dur="500"/>
                                        <p:tgtEl>
                                          <p:spTgt spid="110608">
                                            <p:txEl>
                                              <p:pRg st="4" end="4"/>
                                            </p:txEl>
                                          </p:spTgt>
                                        </p:tgtEl>
                                      </p:cBhvr>
                                    </p:animEffect>
                                    <p:anim calcmode="lin" valueType="num">
                                      <p:cBhvr>
                                        <p:cTn id="35" dur="500" fill="hold"/>
                                        <p:tgtEl>
                                          <p:spTgt spid="11060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1060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7" grpId="0"/>
      <p:bldP spid="110608" grpId="0" build="p">
        <p:tmplLst>
          <p:tmpl lvl="1">
            <p:tnLst>
              <p:par>
                <p:cTn presetID="44" presetClass="entr" presetSubtype="0" fill="hold" nodeType="click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10608"/>
                        </p:tgtEl>
                        <p:attrNameLst>
                          <p:attrName>style.visibility</p:attrName>
                        </p:attrNameLst>
                      </p:cBhvr>
                      <p:to>
                        <p:strVal val="visible"/>
                      </p:to>
                    </p:set>
                    <p:animEffect transition="in" filter="fade">
                      <p:cBhvr>
                        <p:cTn dur="500"/>
                        <p:tgtEl>
                          <p:spTgt spid="110608"/>
                        </p:tgtEl>
                      </p:cBhvr>
                    </p:animEffect>
                    <p:anim calcmode="lin" valueType="num">
                      <p:cBhvr>
                        <p:cTn dur="500" fill="hold"/>
                        <p:tgtEl>
                          <p:spTgt spid="110608"/>
                        </p:tgtEl>
                        <p:attrNameLst>
                          <p:attrName>ppt_x</p:attrName>
                        </p:attrNameLst>
                      </p:cBhvr>
                      <p:tavLst>
                        <p:tav tm="0">
                          <p:val>
                            <p:strVal val="#ppt_x"/>
                          </p:val>
                        </p:tav>
                        <p:tav tm="100000">
                          <p:val>
                            <p:strVal val="#ppt_x"/>
                          </p:val>
                        </p:tav>
                      </p:tavLst>
                    </p:anim>
                    <p:anim calcmode="lin" valueType="num">
                      <p:cBhvr>
                        <p:cTn dur="500" fill="hold"/>
                        <p:tgtEl>
                          <p:spTgt spid="110608"/>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defRPr>
      </a:lvl2pPr>
      <a:lvl3pPr algn="l" rtl="0" eaLnBrk="0" fontAlgn="base" hangingPunct="0">
        <a:spcBef>
          <a:spcPct val="0"/>
        </a:spcBef>
        <a:spcAft>
          <a:spcPct val="0"/>
        </a:spcAft>
        <a:defRPr sz="4400" b="1">
          <a:solidFill>
            <a:schemeClr val="tx2"/>
          </a:solidFill>
          <a:latin typeface="Tahoma" pitchFamily="34" charset="0"/>
        </a:defRPr>
      </a:lvl3pPr>
      <a:lvl4pPr algn="l" rtl="0" eaLnBrk="0" fontAlgn="base" hangingPunct="0">
        <a:spcBef>
          <a:spcPct val="0"/>
        </a:spcBef>
        <a:spcAft>
          <a:spcPct val="0"/>
        </a:spcAft>
        <a:defRPr sz="4400" b="1">
          <a:solidFill>
            <a:schemeClr val="tx2"/>
          </a:solidFill>
          <a:latin typeface="Tahoma" pitchFamily="34" charset="0"/>
        </a:defRPr>
      </a:lvl4pPr>
      <a:lvl5pPr algn="l" rtl="0" eaLnBrk="0" fontAlgn="base" hangingPunct="0">
        <a:spcBef>
          <a:spcPct val="0"/>
        </a:spcBef>
        <a:spcAft>
          <a:spcPct val="0"/>
        </a:spcAft>
        <a:defRPr sz="4400" b="1">
          <a:solidFill>
            <a:schemeClr val="tx2"/>
          </a:solidFill>
          <a:latin typeface="Tahoma" pitchFamily="34" charset="0"/>
        </a:defRPr>
      </a:lvl5pPr>
      <a:lvl6pPr marL="457200" algn="l" rtl="0" eaLnBrk="0" fontAlgn="base" hangingPunct="0">
        <a:spcBef>
          <a:spcPct val="0"/>
        </a:spcBef>
        <a:spcAft>
          <a:spcPct val="0"/>
        </a:spcAft>
        <a:defRPr sz="4400" b="1">
          <a:solidFill>
            <a:schemeClr val="tx2"/>
          </a:solidFill>
          <a:latin typeface="Tahoma" pitchFamily="34" charset="0"/>
        </a:defRPr>
      </a:lvl6pPr>
      <a:lvl7pPr marL="914400" algn="l" rtl="0" eaLnBrk="0" fontAlgn="base" hangingPunct="0">
        <a:spcBef>
          <a:spcPct val="0"/>
        </a:spcBef>
        <a:spcAft>
          <a:spcPct val="0"/>
        </a:spcAft>
        <a:defRPr sz="4400" b="1">
          <a:solidFill>
            <a:schemeClr val="tx2"/>
          </a:solidFill>
          <a:latin typeface="Tahoma" pitchFamily="34" charset="0"/>
        </a:defRPr>
      </a:lvl7pPr>
      <a:lvl8pPr marL="1371600" algn="l" rtl="0" eaLnBrk="0" fontAlgn="base" hangingPunct="0">
        <a:spcBef>
          <a:spcPct val="0"/>
        </a:spcBef>
        <a:spcAft>
          <a:spcPct val="0"/>
        </a:spcAft>
        <a:defRPr sz="4400" b="1">
          <a:solidFill>
            <a:schemeClr val="tx2"/>
          </a:solidFill>
          <a:latin typeface="Tahoma" pitchFamily="34" charset="0"/>
        </a:defRPr>
      </a:lvl8pPr>
      <a:lvl9pPr marL="1828800" algn="l" rtl="0" eaLnBrk="0" fontAlgn="base" hangingPunct="0">
        <a:spcBef>
          <a:spcPct val="0"/>
        </a:spcBef>
        <a:spcAft>
          <a:spcPct val="0"/>
        </a:spcAft>
        <a:defRPr sz="44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ruscourier.ru/images_up/2007/3/6-extremizm.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g15.nnm.ru/2/f/7/6/a/fe2af66845b16307cfa86f1e84b.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44.radikal.ru/i103/0906/f8/fc0604972f7f.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momo65.net.ru/images/img/information/info_6.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if.ru/application/public/news/807/30e475efd2559423fd8409c9bf707e64_big.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90" name="Rectangle 6"/>
          <p:cNvSpPr>
            <a:spLocks noGrp="1" noChangeArrowheads="1"/>
          </p:cNvSpPr>
          <p:nvPr>
            <p:ph type="ctrTitle" idx="4294967295"/>
          </p:nvPr>
        </p:nvSpPr>
        <p:spPr>
          <a:xfrm>
            <a:off x="395288" y="692150"/>
            <a:ext cx="8424862" cy="1368425"/>
          </a:xfrm>
        </p:spPr>
        <p:txBody>
          <a:bodyPr anchor="b"/>
          <a:lstStyle/>
          <a:p>
            <a:pPr algn="ctr" eaLnBrk="1" hangingPunct="1">
              <a:defRPr/>
            </a:pPr>
            <a:r>
              <a:rPr lang="ru-RU" sz="3200" b="0" dirty="0">
                <a:solidFill>
                  <a:srgbClr val="CC0000"/>
                </a:solidFill>
                <a:effectLst>
                  <a:outerShdw blurRad="38100" dist="38100" dir="2700000" algn="tl">
                    <a:srgbClr val="000000"/>
                  </a:outerShdw>
                </a:effectLst>
              </a:rPr>
              <a:t/>
            </a:r>
            <a:br>
              <a:rPr lang="ru-RU" sz="3200" b="0" dirty="0">
                <a:solidFill>
                  <a:srgbClr val="CC0000"/>
                </a:solidFill>
                <a:effectLst>
                  <a:outerShdw blurRad="38100" dist="38100" dir="2700000" algn="tl">
                    <a:srgbClr val="000000"/>
                  </a:outerShdw>
                </a:effectLst>
              </a:rPr>
            </a:br>
            <a:r>
              <a:rPr lang="ru-RU" sz="3200" dirty="0">
                <a:solidFill>
                  <a:srgbClr val="CC0000"/>
                </a:solidFill>
                <a:effectLst>
                  <a:outerShdw blurRad="38100" dist="38100" dir="2700000" algn="tl">
                    <a:srgbClr val="000000"/>
                  </a:outerShdw>
                </a:effectLst>
              </a:rPr>
              <a:t/>
            </a:r>
            <a:br>
              <a:rPr lang="ru-RU" sz="3200" dirty="0">
                <a:solidFill>
                  <a:srgbClr val="CC0000"/>
                </a:solidFill>
                <a:effectLst>
                  <a:outerShdw blurRad="38100" dist="38100" dir="2700000" algn="tl">
                    <a:srgbClr val="000000"/>
                  </a:outerShdw>
                </a:effectLst>
              </a:rPr>
            </a:br>
            <a:endParaRPr lang="ru-RU" sz="3200" dirty="0">
              <a:solidFill>
                <a:srgbClr val="CC0000"/>
              </a:solidFill>
              <a:effectLst>
                <a:outerShdw blurRad="38100" dist="38100" dir="2700000" algn="tl">
                  <a:srgbClr val="000000"/>
                </a:outerShdw>
              </a:effectLst>
            </a:endParaRPr>
          </a:p>
        </p:txBody>
      </p:sp>
      <p:pic>
        <p:nvPicPr>
          <p:cNvPr id="2051" name="Picture 8" descr="C:\Documents and Settings\Оля\Мои документы\Кафедра\Оформление кабинета и презентации\картинки для стендов\081112143947bgpicurl.jpg"/>
          <p:cNvPicPr>
            <a:picLocks noChangeAspect="1" noChangeArrowheads="1"/>
          </p:cNvPicPr>
          <p:nvPr/>
        </p:nvPicPr>
        <p:blipFill>
          <a:blip r:embed="rId3" cstate="print"/>
          <a:srcRect/>
          <a:stretch>
            <a:fillRect/>
          </a:stretch>
        </p:blipFill>
        <p:spPr bwMode="auto">
          <a:xfrm>
            <a:off x="5857875" y="4357688"/>
            <a:ext cx="3089275" cy="2286000"/>
          </a:xfrm>
          <a:prstGeom prst="rect">
            <a:avLst/>
          </a:prstGeom>
          <a:noFill/>
          <a:ln w="9525">
            <a:noFill/>
            <a:miter lim="800000"/>
            <a:headEnd/>
            <a:tailEnd/>
          </a:ln>
        </p:spPr>
      </p:pic>
      <p:pic>
        <p:nvPicPr>
          <p:cNvPr id="2052" name="Picture 6" descr="3"/>
          <p:cNvPicPr>
            <a:picLocks noChangeAspect="1" noChangeArrowheads="1"/>
          </p:cNvPicPr>
          <p:nvPr/>
        </p:nvPicPr>
        <p:blipFill>
          <a:blip r:embed="rId4" cstate="print"/>
          <a:srcRect/>
          <a:stretch>
            <a:fillRect/>
          </a:stretch>
        </p:blipFill>
        <p:spPr bwMode="auto">
          <a:xfrm>
            <a:off x="500063" y="4357688"/>
            <a:ext cx="1885950" cy="2232025"/>
          </a:xfrm>
          <a:prstGeom prst="rect">
            <a:avLst/>
          </a:prstGeom>
          <a:noFill/>
          <a:ln w="22225">
            <a:solidFill>
              <a:schemeClr val="tx1"/>
            </a:solidFill>
            <a:miter lim="800000"/>
            <a:headEnd/>
            <a:tailEnd/>
          </a:ln>
        </p:spPr>
      </p:pic>
      <p:pic>
        <p:nvPicPr>
          <p:cNvPr id="2053" name="Picture 9" descr="C:\Documents and Settings\Оля\Мои документы\Кафедра\Оформление кабинета и презентации\картинки для стендов\8729.jpg"/>
          <p:cNvPicPr>
            <a:picLocks noChangeAspect="1" noChangeArrowheads="1"/>
          </p:cNvPicPr>
          <p:nvPr/>
        </p:nvPicPr>
        <p:blipFill>
          <a:blip r:embed="rId5" cstate="print"/>
          <a:srcRect/>
          <a:stretch>
            <a:fillRect/>
          </a:stretch>
        </p:blipFill>
        <p:spPr bwMode="auto">
          <a:xfrm>
            <a:off x="2625725" y="4357688"/>
            <a:ext cx="3021013" cy="2286000"/>
          </a:xfrm>
          <a:prstGeom prst="rect">
            <a:avLst/>
          </a:prstGeom>
          <a:noFill/>
          <a:ln w="9525">
            <a:noFill/>
            <a:miter lim="800000"/>
            <a:headEnd/>
            <a:tailEnd/>
          </a:ln>
        </p:spPr>
      </p:pic>
      <p:sp>
        <p:nvSpPr>
          <p:cNvPr id="297991" name="Rectangle 7"/>
          <p:cNvSpPr>
            <a:spLocks noGrp="1" noChangeArrowheads="1"/>
          </p:cNvSpPr>
          <p:nvPr>
            <p:ph type="subTitle" idx="4294967295"/>
          </p:nvPr>
        </p:nvSpPr>
        <p:spPr>
          <a:xfrm>
            <a:off x="214313" y="214313"/>
            <a:ext cx="8715375" cy="6094412"/>
          </a:xfrm>
        </p:spPr>
        <p:txBody>
          <a:bodyPr/>
          <a:lstStyle/>
          <a:p>
            <a:pPr marL="0" indent="0" algn="ctr" eaLnBrk="1" hangingPunct="1">
              <a:lnSpc>
                <a:spcPct val="80000"/>
              </a:lnSpc>
              <a:buFont typeface="Wingdings" pitchFamily="2" charset="2"/>
              <a:buNone/>
            </a:pPr>
            <a:endParaRPr lang="ru-RU" sz="1800" dirty="0" smtClean="0"/>
          </a:p>
          <a:p>
            <a:pPr marL="0" indent="0" algn="ctr" eaLnBrk="1" hangingPunct="1">
              <a:lnSpc>
                <a:spcPct val="80000"/>
              </a:lnSpc>
              <a:buNone/>
            </a:pPr>
            <a:endParaRPr lang="ru-RU" b="1" dirty="0" smtClean="0">
              <a:effectLst>
                <a:outerShdw blurRad="38100" dist="38100" dir="2700000" algn="tl">
                  <a:srgbClr val="000000"/>
                </a:outerShdw>
              </a:effectLst>
            </a:endParaRPr>
          </a:p>
          <a:p>
            <a:pPr marL="0" indent="0" algn="ctr" eaLnBrk="1" hangingPunct="1">
              <a:lnSpc>
                <a:spcPct val="80000"/>
              </a:lnSpc>
              <a:buNone/>
            </a:pPr>
            <a:endParaRPr lang="ru-RU" b="1" dirty="0" smtClean="0">
              <a:effectLst>
                <a:outerShdw blurRad="38100" dist="38100" dir="2700000" algn="tl">
                  <a:srgbClr val="000000"/>
                </a:outerShdw>
              </a:effectLst>
            </a:endParaRPr>
          </a:p>
          <a:p>
            <a:pPr marL="0" indent="0" algn="ctr" eaLnBrk="1" hangingPunct="1">
              <a:lnSpc>
                <a:spcPct val="80000"/>
              </a:lnSpc>
              <a:buNone/>
            </a:pPr>
            <a:endParaRPr lang="ru-RU" b="1" dirty="0" smtClean="0">
              <a:effectLst>
                <a:outerShdw blurRad="38100" dist="38100" dir="2700000" algn="tl">
                  <a:srgbClr val="000000"/>
                </a:outerShdw>
              </a:effectLst>
            </a:endParaRPr>
          </a:p>
          <a:p>
            <a:pPr marL="0" indent="0" algn="ctr" eaLnBrk="1" hangingPunct="1">
              <a:lnSpc>
                <a:spcPct val="80000"/>
              </a:lnSpc>
              <a:buNone/>
            </a:pPr>
            <a:r>
              <a:rPr lang="ru-RU" b="1" dirty="0" smtClean="0">
                <a:effectLst>
                  <a:outerShdw blurRad="38100" dist="38100" dir="2700000" algn="tl">
                    <a:srgbClr val="000000"/>
                  </a:outerShdw>
                </a:effectLst>
              </a:rPr>
              <a:t>«Основы противодействия терроризму и экстремизму».</a:t>
            </a:r>
          </a:p>
          <a:p>
            <a:pPr marL="0" indent="0" algn="ctr" eaLnBrk="1" hangingPunct="1">
              <a:lnSpc>
                <a:spcPct val="80000"/>
              </a:lnSpc>
              <a:buFont typeface="Wingdings" pitchFamily="2" charset="2"/>
              <a:buNone/>
            </a:pPr>
            <a:endParaRPr lang="ru-RU" b="1" dirty="0" smtClean="0">
              <a:effectLst>
                <a:outerShdw blurRad="38100" dist="38100" dir="2700000" algn="tl">
                  <a:srgbClr val="000000"/>
                </a:outerShdw>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7990"/>
                                        </p:tgtEl>
                                        <p:attrNameLst>
                                          <p:attrName>style.visibility</p:attrName>
                                        </p:attrNameLst>
                                      </p:cBhvr>
                                      <p:to>
                                        <p:strVal val="visible"/>
                                      </p:to>
                                    </p:set>
                                    <p:anim calcmode="lin" valueType="num">
                                      <p:cBhvr>
                                        <p:cTn id="7" dur="1000" fill="hold"/>
                                        <p:tgtEl>
                                          <p:spTgt spid="297990"/>
                                        </p:tgtEl>
                                        <p:attrNameLst>
                                          <p:attrName>ppt_x</p:attrName>
                                        </p:attrNameLst>
                                      </p:cBhvr>
                                      <p:tavLst>
                                        <p:tav tm="0">
                                          <p:val>
                                            <p:strVal val="#ppt_x-.2"/>
                                          </p:val>
                                        </p:tav>
                                        <p:tav tm="100000">
                                          <p:val>
                                            <p:strVal val="#ppt_x"/>
                                          </p:val>
                                        </p:tav>
                                      </p:tavLst>
                                    </p:anim>
                                    <p:anim calcmode="lin" valueType="num">
                                      <p:cBhvr>
                                        <p:cTn id="8" dur="1000" fill="hold"/>
                                        <p:tgtEl>
                                          <p:spTgt spid="2979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7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3" name="Rectangle 5"/>
          <p:cNvSpPr>
            <a:spLocks noGrp="1" noChangeArrowheads="1"/>
          </p:cNvSpPr>
          <p:nvPr>
            <p:ph type="body" sz="half" idx="4294967295"/>
          </p:nvPr>
        </p:nvSpPr>
        <p:spPr>
          <a:xfrm>
            <a:off x="8358188" y="6286500"/>
            <a:ext cx="252412" cy="214313"/>
          </a:xfrm>
        </p:spPr>
        <p:txBody>
          <a:bodyPr/>
          <a:lstStyle/>
          <a:p>
            <a:pPr eaLnBrk="1" hangingPunct="1">
              <a:defRPr/>
            </a:pPr>
            <a:endParaRPr lang="ru-RU" sz="2000" b="1" dirty="0">
              <a:solidFill>
                <a:srgbClr val="008000"/>
              </a:solidFill>
              <a:effectLst>
                <a:outerShdw blurRad="38100" dist="38100" dir="2700000" algn="tl">
                  <a:srgbClr val="000000"/>
                </a:outerShdw>
              </a:effectLst>
              <a:latin typeface="Impact" pitchFamily="34" charset="0"/>
            </a:endParaRPr>
          </a:p>
        </p:txBody>
      </p:sp>
      <p:sp>
        <p:nvSpPr>
          <p:cNvPr id="9" name="Заголовок 8"/>
          <p:cNvSpPr>
            <a:spLocks noGrp="1"/>
          </p:cNvSpPr>
          <p:nvPr>
            <p:ph type="title" idx="4294967295"/>
          </p:nvPr>
        </p:nvSpPr>
        <p:spPr>
          <a:xfrm>
            <a:off x="1071563" y="304800"/>
            <a:ext cx="500062" cy="409575"/>
          </a:xfrm>
        </p:spPr>
        <p:txBody>
          <a:bodyPr/>
          <a:lstStyle/>
          <a:p>
            <a:pPr eaLnBrk="1" hangingPunct="1">
              <a:defRPr/>
            </a:pPr>
            <a:endParaRPr lang="ru-RU" dirty="0">
              <a:effectLst>
                <a:outerShdw blurRad="38100" dist="38100" dir="2700000" algn="tl">
                  <a:srgbClr val="000000"/>
                </a:outerShdw>
              </a:effectLst>
            </a:endParaRPr>
          </a:p>
        </p:txBody>
      </p:sp>
      <p:pic>
        <p:nvPicPr>
          <p:cNvPr id="3076" name="Picture 1024" descr="C:\Documents and Settings\Оля\Мои документы\Кафедра\Оформление кабинета и презентации\картинки для стендов\0107-large.jpg"/>
          <p:cNvPicPr>
            <a:picLocks noChangeAspect="1" noChangeArrowheads="1"/>
          </p:cNvPicPr>
          <p:nvPr/>
        </p:nvPicPr>
        <p:blipFill>
          <a:blip r:embed="rId3" cstate="print"/>
          <a:srcRect/>
          <a:stretch>
            <a:fillRect/>
          </a:stretch>
        </p:blipFill>
        <p:spPr bwMode="auto">
          <a:xfrm>
            <a:off x="7215188" y="285750"/>
            <a:ext cx="1622425" cy="1892300"/>
          </a:xfrm>
          <a:prstGeom prst="rect">
            <a:avLst/>
          </a:prstGeom>
          <a:noFill/>
          <a:ln w="9525">
            <a:noFill/>
            <a:miter lim="800000"/>
            <a:headEnd/>
            <a:tailEnd/>
          </a:ln>
        </p:spPr>
      </p:pic>
      <p:pic>
        <p:nvPicPr>
          <p:cNvPr id="3077" name="Picture 1026" descr="C:\Documents and Settings\Оля\Мои документы\Кафедра\Оформление кабинета и презентации\картинки для стендов\36-11-1s.jpg"/>
          <p:cNvPicPr>
            <a:picLocks noChangeAspect="1" noChangeArrowheads="1"/>
          </p:cNvPicPr>
          <p:nvPr/>
        </p:nvPicPr>
        <p:blipFill>
          <a:blip r:embed="rId4" cstate="print"/>
          <a:srcRect/>
          <a:stretch>
            <a:fillRect/>
          </a:stretch>
        </p:blipFill>
        <p:spPr bwMode="auto">
          <a:xfrm>
            <a:off x="357188" y="285750"/>
            <a:ext cx="1460500" cy="1979613"/>
          </a:xfrm>
          <a:prstGeom prst="rect">
            <a:avLst/>
          </a:prstGeom>
          <a:noFill/>
          <a:ln w="9525">
            <a:noFill/>
            <a:miter lim="800000"/>
            <a:headEnd/>
            <a:tailEnd/>
          </a:ln>
        </p:spPr>
      </p:pic>
      <p:sp>
        <p:nvSpPr>
          <p:cNvPr id="3078" name="WordArt 2"/>
          <p:cNvSpPr>
            <a:spLocks noChangeArrowheads="1" noChangeShapeType="1" noTextEdit="1"/>
          </p:cNvSpPr>
          <p:nvPr/>
        </p:nvSpPr>
        <p:spPr bwMode="auto">
          <a:xfrm>
            <a:off x="1928813" y="333375"/>
            <a:ext cx="5143500" cy="1666875"/>
          </a:xfrm>
          <a:prstGeom prst="rect">
            <a:avLst/>
          </a:prstGeom>
        </p:spPr>
        <p:txBody>
          <a:bodyPr wrap="none" fromWordArt="1">
            <a:prstTxWarp prst="textDeflateBottom">
              <a:avLst>
                <a:gd name="adj" fmla="val 76472"/>
              </a:avLst>
            </a:prstTxWarp>
          </a:bodyPr>
          <a:lstStyle/>
          <a:p>
            <a:pPr algn="ctr"/>
            <a:r>
              <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rPr>
              <a:t>Общественная опасность</a:t>
            </a:r>
          </a:p>
          <a:p>
            <a:pPr algn="ctr"/>
            <a:r>
              <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rPr>
              <a:t>терроризма</a:t>
            </a:r>
          </a:p>
        </p:txBody>
      </p:sp>
      <p:sp>
        <p:nvSpPr>
          <p:cNvPr id="181252" name="Rectangle 4"/>
          <p:cNvSpPr>
            <a:spLocks noGrp="1" noChangeArrowheads="1"/>
          </p:cNvSpPr>
          <p:nvPr>
            <p:ph type="body" sz="half" idx="4294967295"/>
          </p:nvPr>
        </p:nvSpPr>
        <p:spPr>
          <a:xfrm>
            <a:off x="500063" y="1500188"/>
            <a:ext cx="8143875" cy="5143500"/>
          </a:xfrm>
        </p:spPr>
        <p:txBody>
          <a:bodyPr/>
          <a:lstStyle/>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На рубеже ХХ-ХХ</a:t>
            </a:r>
            <a:r>
              <a:rPr lang="en-US" sz="2400" dirty="0">
                <a:solidFill>
                  <a:srgbClr val="66FF33"/>
                </a:solidFill>
                <a:effectLst>
                  <a:outerShdw blurRad="38100" dist="38100" dir="2700000" algn="tl">
                    <a:srgbClr val="000000"/>
                  </a:outerShdw>
                </a:effectLst>
                <a:latin typeface="Times New Roman" pitchFamily="18" charset="0"/>
                <a:cs typeface="Times New Roman" pitchFamily="18" charset="0"/>
              </a:rPr>
              <a:t>I</a:t>
            </a: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 в. терроризм проявил себя на высоко организованном международном уровне. </a:t>
            </a:r>
          </a:p>
          <a:p>
            <a:pPr algn="just" eaLnBrk="1" hangingPunct="1">
              <a:buFont typeface="Wingdings" pitchFamily="2" charset="2"/>
              <a:buNone/>
              <a:defRPr/>
            </a:pPr>
            <a:r>
              <a:rPr lang="ru-RU" sz="2400" dirty="0">
                <a:solidFill>
                  <a:srgbClr val="66FF33"/>
                </a:solidFill>
                <a:effectLst>
                  <a:outerShdw blurRad="38100" dist="38100" dir="2700000" algn="tl">
                    <a:srgbClr val="000000"/>
                  </a:outerShdw>
                </a:effectLst>
                <a:latin typeface="Times New Roman" pitchFamily="18" charset="0"/>
                <a:cs typeface="Times New Roman" pitchFamily="18" charset="0"/>
              </a:rPr>
              <a:t>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Масштабные теракты произошли во многих странах:</a:t>
            </a:r>
          </a:p>
          <a:p>
            <a:pPr algn="just" eaLnBrk="1" hangingPunct="1">
              <a:buFont typeface="Wingdings" pitchFamily="2" charset="2"/>
              <a:buNone/>
              <a:defRPr/>
            </a:pP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a:t>
            </a:r>
            <a:r>
              <a:rPr lang="en-US"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США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11 сентября 2001 г. (атаки на Всемирный торговый центр и Пентагон, унесшие жизни 2749 и 184 человек соответственно),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a:t>
            </a:r>
            <a:r>
              <a:rPr lang="en-US"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Испании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в марте 2004 г. (серия взрывов в пригородных электричках Мадрида, в</a:t>
            </a:r>
            <a:r>
              <a:rPr lang="en-US"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результате которых погиб 191 и ранены более 1900 человек),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 Великобритании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в июле 2005 г. (взрывы в Лондоне, 56 погибших и свыше 800 раненых), теракты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в Ираке </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и </a:t>
            </a:r>
            <a:r>
              <a:rPr lang="ru-RU" sz="2400" b="1"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Афганистане</a:t>
            </a:r>
            <a:r>
              <a:rPr lang="ru-RU" sz="2400" dirty="0">
                <a:solidFill>
                  <a:schemeClr val="accent1">
                    <a:lumMod val="60000"/>
                    <a:lumOff val="40000"/>
                  </a:schemeClr>
                </a:solidFill>
                <a:effectLst>
                  <a:outerShdw blurRad="38100" dist="38100" dir="2700000" algn="tl">
                    <a:srgbClr val="000000"/>
                  </a:outerShdw>
                </a:effectLst>
                <a:latin typeface="Times New Roman" pitchFamily="18" charset="0"/>
                <a:cs typeface="Times New Roman" pitchFamily="18" charset="0"/>
              </a:rPr>
              <a:t> и т.д.</a:t>
            </a:r>
          </a:p>
          <a:p>
            <a:pPr eaLnBrk="1" hangingPunct="1">
              <a:buFont typeface="Wingdings" pitchFamily="2" charset="2"/>
              <a:buNone/>
              <a:defRPr/>
            </a:pPr>
            <a:endParaRPr lang="ru-RU" sz="2000" b="1" dirty="0">
              <a:solidFill>
                <a:srgbClr val="008000"/>
              </a:solidFill>
              <a:effectLst>
                <a:outerShdw blurRad="38100" dist="38100" dir="2700000" algn="tl">
                  <a:srgbClr val="000000"/>
                </a:outerShdw>
              </a:effectLst>
              <a:latin typeface="Times New Roman"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81253">
                                            <p:txEl>
                                              <p:pRg st="0" end="0"/>
                                            </p:txEl>
                                          </p:spTgt>
                                        </p:tgtEl>
                                        <p:attrNameLst>
                                          <p:attrName>style.visibility</p:attrName>
                                        </p:attrNameLst>
                                      </p:cBhvr>
                                      <p:to>
                                        <p:strVal val="visible"/>
                                      </p:to>
                                    </p:set>
                                    <p:animEffect transition="in" filter="fade">
                                      <p:cBhvr>
                                        <p:cTn id="14" dur="500"/>
                                        <p:tgtEl>
                                          <p:spTgt spid="181253">
                                            <p:txEl>
                                              <p:pRg st="0" end="0"/>
                                            </p:txEl>
                                          </p:spTgt>
                                        </p:tgtEl>
                                      </p:cBhvr>
                                    </p:animEffect>
                                    <p:anim calcmode="lin" valueType="num">
                                      <p:cBhvr>
                                        <p:cTn id="15" dur="500" fill="hold"/>
                                        <p:tgtEl>
                                          <p:spTgt spid="18125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125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1252">
                                            <p:txEl>
                                              <p:pRg st="0" end="0"/>
                                            </p:txEl>
                                          </p:spTgt>
                                        </p:tgtEl>
                                        <p:attrNameLst>
                                          <p:attrName>style.visibility</p:attrName>
                                        </p:attrNameLst>
                                      </p:cBhvr>
                                      <p:to>
                                        <p:strVal val="visible"/>
                                      </p:to>
                                    </p:set>
                                    <p:animEffect transition="in" filter="fade">
                                      <p:cBhvr>
                                        <p:cTn id="21" dur="500"/>
                                        <p:tgtEl>
                                          <p:spTgt spid="181252">
                                            <p:txEl>
                                              <p:pRg st="0" end="0"/>
                                            </p:txEl>
                                          </p:spTgt>
                                        </p:tgtEl>
                                      </p:cBhvr>
                                    </p:animEffect>
                                    <p:anim calcmode="lin" valueType="num">
                                      <p:cBhvr>
                                        <p:cTn id="22" dur="500" fill="hold"/>
                                        <p:tgtEl>
                                          <p:spTgt spid="181252">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8125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81252">
                                            <p:txEl>
                                              <p:pRg st="1" end="1"/>
                                            </p:txEl>
                                          </p:spTgt>
                                        </p:tgtEl>
                                        <p:attrNameLst>
                                          <p:attrName>style.visibility</p:attrName>
                                        </p:attrNameLst>
                                      </p:cBhvr>
                                      <p:to>
                                        <p:strVal val="visible"/>
                                      </p:to>
                                    </p:set>
                                    <p:animEffect transition="in" filter="fade">
                                      <p:cBhvr>
                                        <p:cTn id="28" dur="500"/>
                                        <p:tgtEl>
                                          <p:spTgt spid="181252">
                                            <p:txEl>
                                              <p:pRg st="1" end="1"/>
                                            </p:txEl>
                                          </p:spTgt>
                                        </p:tgtEl>
                                      </p:cBhvr>
                                    </p:animEffect>
                                    <p:anim calcmode="lin" valueType="num">
                                      <p:cBhvr>
                                        <p:cTn id="29" dur="500" fill="hold"/>
                                        <p:tgtEl>
                                          <p:spTgt spid="181252">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8125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81252">
                                            <p:txEl>
                                              <p:pRg st="2" end="2"/>
                                            </p:txEl>
                                          </p:spTgt>
                                        </p:tgtEl>
                                        <p:attrNameLst>
                                          <p:attrName>style.visibility</p:attrName>
                                        </p:attrNameLst>
                                      </p:cBhvr>
                                      <p:to>
                                        <p:strVal val="visible"/>
                                      </p:to>
                                    </p:set>
                                    <p:animEffect transition="in" filter="fade">
                                      <p:cBhvr>
                                        <p:cTn id="35" dur="500"/>
                                        <p:tgtEl>
                                          <p:spTgt spid="181252">
                                            <p:txEl>
                                              <p:pRg st="2" end="2"/>
                                            </p:txEl>
                                          </p:spTgt>
                                        </p:tgtEl>
                                      </p:cBhvr>
                                    </p:animEffect>
                                    <p:anim calcmode="lin" valueType="num">
                                      <p:cBhvr>
                                        <p:cTn id="36" dur="500" fill="hold"/>
                                        <p:tgtEl>
                                          <p:spTgt spid="181252">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181252">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81252">
                                            <p:txEl>
                                              <p:pRg st="3" end="3"/>
                                            </p:txEl>
                                          </p:spTgt>
                                        </p:tgtEl>
                                        <p:attrNameLst>
                                          <p:attrName>style.visibility</p:attrName>
                                        </p:attrNameLst>
                                      </p:cBhvr>
                                      <p:to>
                                        <p:strVal val="visible"/>
                                      </p:to>
                                    </p:set>
                                    <p:animEffect transition="in" filter="fade">
                                      <p:cBhvr>
                                        <p:cTn id="42" dur="500"/>
                                        <p:tgtEl>
                                          <p:spTgt spid="181252">
                                            <p:txEl>
                                              <p:pRg st="3" end="3"/>
                                            </p:txEl>
                                          </p:spTgt>
                                        </p:tgtEl>
                                      </p:cBhvr>
                                    </p:animEffect>
                                    <p:anim calcmode="lin" valueType="num">
                                      <p:cBhvr>
                                        <p:cTn id="43" dur="500" fill="hold"/>
                                        <p:tgtEl>
                                          <p:spTgt spid="181252">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181252">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81252">
                                            <p:txEl>
                                              <p:pRg st="4" end="4"/>
                                            </p:txEl>
                                          </p:spTgt>
                                        </p:tgtEl>
                                        <p:attrNameLst>
                                          <p:attrName>style.visibility</p:attrName>
                                        </p:attrNameLst>
                                      </p:cBhvr>
                                      <p:to>
                                        <p:strVal val="visible"/>
                                      </p:to>
                                    </p:set>
                                    <p:animEffect transition="in" filter="fade">
                                      <p:cBhvr>
                                        <p:cTn id="49" dur="500"/>
                                        <p:tgtEl>
                                          <p:spTgt spid="181252">
                                            <p:txEl>
                                              <p:pRg st="4" end="4"/>
                                            </p:txEl>
                                          </p:spTgt>
                                        </p:tgtEl>
                                      </p:cBhvr>
                                    </p:animEffect>
                                    <p:anim calcmode="lin" valueType="num">
                                      <p:cBhvr>
                                        <p:cTn id="50" dur="500" fill="hold"/>
                                        <p:tgtEl>
                                          <p:spTgt spid="181252">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18125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P spid="9" grpId="0"/>
      <p:bldP spid="18125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2" name="Rectangle 4"/>
          <p:cNvSpPr>
            <a:spLocks noGrp="1" noChangeArrowheads="1"/>
          </p:cNvSpPr>
          <p:nvPr>
            <p:ph type="body" sz="half" idx="4294967295"/>
          </p:nvPr>
        </p:nvSpPr>
        <p:spPr>
          <a:xfrm>
            <a:off x="214313" y="1500188"/>
            <a:ext cx="8643937" cy="5143500"/>
          </a:xfrm>
        </p:spPr>
        <p:txBody>
          <a:bodyPr/>
          <a:lstStyle/>
          <a:p>
            <a:pPr algn="just" eaLnBrk="1" hangingPunct="1">
              <a:buFont typeface="Wingdings" pitchFamily="2" charset="2"/>
              <a:buNone/>
            </a:pPr>
            <a:r>
              <a:rPr lang="ru-RU" sz="240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r>
              <a:rPr lang="ru-RU" sz="240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endParaRPr lang="ru-RU" sz="2400" smtClean="0">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pPr>
            <a:endParaRPr lang="ru-RU" sz="2400" smtClean="0">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pPr>
            <a:r>
              <a:rPr lang="ru-RU" sz="2400" smtClean="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r>
              <a:rPr lang="ru-RU" sz="2400" smtClean="0">
                <a:effectLst>
                  <a:outerShdw blurRad="38100" dist="38100" dir="2700000" algn="tl">
                    <a:srgbClr val="000000"/>
                  </a:outerShdw>
                </a:effectLst>
                <a:latin typeface="Times New Roman" pitchFamily="18" charset="0"/>
                <a:cs typeface="Times New Roman" pitchFamily="18" charset="0"/>
              </a:rPr>
              <a:t>	</a:t>
            </a:r>
            <a:r>
              <a:rPr lang="ru-RU" sz="2800" smtClean="0">
                <a:effectLst>
                  <a:outerShdw blurRad="38100" dist="38100" dir="2700000" algn="tl">
                    <a:srgbClr val="000000"/>
                  </a:outerShdw>
                </a:effectLst>
                <a:latin typeface="Times New Roman" pitchFamily="18" charset="0"/>
                <a:cs typeface="Times New Roman" pitchFamily="18" charset="0"/>
              </a:rPr>
              <a:t>- массовые захваты заложников,</a:t>
            </a:r>
          </a:p>
          <a:p>
            <a:pPr algn="just" eaLnBrk="1" hangingPunct="1">
              <a:buFont typeface="Wingdings" pitchFamily="2" charset="2"/>
              <a:buNone/>
            </a:pPr>
            <a:r>
              <a:rPr lang="ru-RU" sz="2800" smtClean="0">
                <a:effectLst>
                  <a:outerShdw blurRad="38100" dist="38100" dir="2700000" algn="tl">
                    <a:srgbClr val="000000"/>
                  </a:outerShdw>
                </a:effectLst>
                <a:latin typeface="Times New Roman" pitchFamily="18" charset="0"/>
                <a:cs typeface="Times New Roman" pitchFamily="18" charset="0"/>
              </a:rPr>
              <a:t>	- взрывы жилых домов и взрывы при приведении парадов и других праздников в гг. Буйнакске, Волгодонске, Моздоке, Москве, в городах Чечни, обусловленных активизацией международного терроризма. </a:t>
            </a:r>
          </a:p>
          <a:p>
            <a:pPr algn="just" eaLnBrk="1" hangingPunct="1">
              <a:buFont typeface="Wingdings" pitchFamily="2" charset="2"/>
              <a:buNone/>
            </a:pPr>
            <a:endParaRPr lang="ru-RU" sz="2400" b="1" smtClean="0">
              <a:solidFill>
                <a:srgbClr val="008000"/>
              </a:solidFill>
              <a:effectLst>
                <a:outerShdw blurRad="38100" dist="38100" dir="2700000" algn="tl">
                  <a:srgbClr val="000000"/>
                </a:outerShdw>
              </a:effectLst>
              <a:latin typeface="Times New Roman" pitchFamily="18" charset="0"/>
              <a:cs typeface="Times New Roman" pitchFamily="18" charset="0"/>
            </a:endParaRPr>
          </a:p>
        </p:txBody>
      </p:sp>
      <p:sp>
        <p:nvSpPr>
          <p:cNvPr id="4099" name="WordArt 2"/>
          <p:cNvSpPr>
            <a:spLocks noChangeArrowheads="1" noChangeShapeType="1" noTextEdit="1"/>
          </p:cNvSpPr>
          <p:nvPr/>
        </p:nvSpPr>
        <p:spPr bwMode="auto">
          <a:xfrm>
            <a:off x="1857375" y="333375"/>
            <a:ext cx="5214938" cy="1738313"/>
          </a:xfrm>
          <a:prstGeom prst="rect">
            <a:avLst/>
          </a:prstGeom>
        </p:spPr>
        <p:txBody>
          <a:bodyPr wrap="none" fromWordArt="1">
            <a:prstTxWarp prst="textDeflateBottom">
              <a:avLst>
                <a:gd name="adj" fmla="val 76472"/>
              </a:avLst>
            </a:prstTxWarp>
          </a:bodyPr>
          <a:lstStyle/>
          <a:p>
            <a:pPr algn="ctr"/>
            <a:endPar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endParaRPr>
          </a:p>
        </p:txBody>
      </p:sp>
      <p:sp>
        <p:nvSpPr>
          <p:cNvPr id="181253" name="Rectangle 5"/>
          <p:cNvSpPr>
            <a:spLocks noGrp="1" noChangeArrowheads="1"/>
          </p:cNvSpPr>
          <p:nvPr>
            <p:ph type="body" sz="half" idx="4294967295"/>
          </p:nvPr>
        </p:nvSpPr>
        <p:spPr>
          <a:xfrm>
            <a:off x="8358188" y="6286500"/>
            <a:ext cx="785812" cy="571500"/>
          </a:xfrm>
        </p:spPr>
        <p:txBody>
          <a:bodyPr/>
          <a:lstStyle/>
          <a:p>
            <a:pPr eaLnBrk="1" hangingPunct="1">
              <a:defRPr/>
            </a:pPr>
            <a:endParaRPr lang="ru-RU" sz="2000" b="1" dirty="0">
              <a:solidFill>
                <a:srgbClr val="008000"/>
              </a:solidFill>
              <a:effectLst>
                <a:outerShdw blurRad="38100" dist="38100" dir="2700000" algn="tl">
                  <a:srgbClr val="000000"/>
                </a:outerShdw>
              </a:effectLst>
              <a:latin typeface="Impact" pitchFamily="34" charset="0"/>
            </a:endParaRPr>
          </a:p>
        </p:txBody>
      </p:sp>
      <p:pic>
        <p:nvPicPr>
          <p:cNvPr id="8" name="Picture 5" descr="Рисунок77"/>
          <p:cNvPicPr>
            <a:picLocks noChangeAspect="1" noChangeArrowheads="1"/>
          </p:cNvPicPr>
          <p:nvPr/>
        </p:nvPicPr>
        <p:blipFill>
          <a:blip r:embed="rId3" cstate="print"/>
          <a:srcRect/>
          <a:stretch>
            <a:fillRect/>
          </a:stretch>
        </p:blipFill>
        <p:spPr bwMode="auto">
          <a:xfrm>
            <a:off x="179388" y="1989138"/>
            <a:ext cx="1965325" cy="1346200"/>
          </a:xfrm>
          <a:prstGeom prst="rect">
            <a:avLst/>
          </a:prstGeom>
          <a:noFill/>
          <a:ln w="9525">
            <a:noFill/>
            <a:miter lim="800000"/>
            <a:headEnd/>
            <a:tailEnd/>
          </a:ln>
        </p:spPr>
      </p:pic>
      <p:sp>
        <p:nvSpPr>
          <p:cNvPr id="9" name="Заголовок 8"/>
          <p:cNvSpPr>
            <a:spLocks noGrp="1"/>
          </p:cNvSpPr>
          <p:nvPr>
            <p:ph type="title" idx="4294967295"/>
          </p:nvPr>
        </p:nvSpPr>
        <p:spPr>
          <a:xfrm>
            <a:off x="900113" y="404813"/>
            <a:ext cx="7993062" cy="1223962"/>
          </a:xfrm>
        </p:spPr>
        <p:txBody>
          <a:bodyPr/>
          <a:lstStyle/>
          <a:p>
            <a:pPr algn="ctr" eaLnBrk="1" hangingPunct="1"/>
            <a:r>
              <a:rPr lang="ru-RU" sz="3200" smtClean="0">
                <a:solidFill>
                  <a:srgbClr val="FF9900"/>
                </a:solidFill>
                <a:effectLst>
                  <a:outerShdw blurRad="38100" dist="38100" dir="2700000" algn="tl">
                    <a:srgbClr val="000000"/>
                  </a:outerShdw>
                </a:effectLst>
                <a:latin typeface="Times New Roman" pitchFamily="18" charset="0"/>
                <a:cs typeface="Times New Roman" pitchFamily="18" charset="0"/>
              </a:rPr>
              <a:t>Россия также пережила масштабные атаки со стороны международного терроризма:</a:t>
            </a:r>
          </a:p>
        </p:txBody>
      </p:sp>
      <p:pic>
        <p:nvPicPr>
          <p:cNvPr id="4103" name="Picture 12" descr="4"/>
          <p:cNvPicPr>
            <a:picLocks noChangeAspect="1" noChangeArrowheads="1"/>
          </p:cNvPicPr>
          <p:nvPr/>
        </p:nvPicPr>
        <p:blipFill>
          <a:blip r:embed="rId4" cstate="print"/>
          <a:srcRect/>
          <a:stretch>
            <a:fillRect/>
          </a:stretch>
        </p:blipFill>
        <p:spPr bwMode="auto">
          <a:xfrm>
            <a:off x="2268538" y="1989138"/>
            <a:ext cx="1927225" cy="1330325"/>
          </a:xfrm>
          <a:prstGeom prst="rect">
            <a:avLst/>
          </a:prstGeom>
          <a:noFill/>
          <a:ln w="9525">
            <a:noFill/>
            <a:miter lim="800000"/>
            <a:headEnd/>
            <a:tailEnd/>
          </a:ln>
        </p:spPr>
      </p:pic>
      <p:pic>
        <p:nvPicPr>
          <p:cNvPr id="4104" name="Picture 6" descr="обрушение"/>
          <p:cNvPicPr>
            <a:picLocks noChangeAspect="1" noChangeArrowheads="1"/>
          </p:cNvPicPr>
          <p:nvPr/>
        </p:nvPicPr>
        <p:blipFill>
          <a:blip r:embed="rId5" cstate="print"/>
          <a:srcRect/>
          <a:stretch>
            <a:fillRect/>
          </a:stretch>
        </p:blipFill>
        <p:spPr bwMode="auto">
          <a:xfrm>
            <a:off x="4356100" y="1989138"/>
            <a:ext cx="925513" cy="1284287"/>
          </a:xfrm>
          <a:prstGeom prst="rect">
            <a:avLst/>
          </a:prstGeom>
          <a:noFill/>
          <a:ln w="22225">
            <a:solidFill>
              <a:schemeClr val="tx1"/>
            </a:solidFill>
            <a:miter lim="800000"/>
            <a:headEnd/>
            <a:tailEnd/>
          </a:ln>
        </p:spPr>
      </p:pic>
      <p:pic>
        <p:nvPicPr>
          <p:cNvPr id="4105" name="Picture 7" descr="обрушение2"/>
          <p:cNvPicPr>
            <a:picLocks noChangeAspect="1" noChangeArrowheads="1"/>
          </p:cNvPicPr>
          <p:nvPr/>
        </p:nvPicPr>
        <p:blipFill>
          <a:blip r:embed="rId6" cstate="print"/>
          <a:srcRect/>
          <a:stretch>
            <a:fillRect/>
          </a:stretch>
        </p:blipFill>
        <p:spPr bwMode="auto">
          <a:xfrm>
            <a:off x="5508625" y="1989138"/>
            <a:ext cx="1731963" cy="1300162"/>
          </a:xfrm>
          <a:prstGeom prst="rect">
            <a:avLst/>
          </a:prstGeom>
          <a:noFill/>
          <a:ln w="22225">
            <a:solidFill>
              <a:schemeClr val="tx1"/>
            </a:solidFill>
            <a:miter lim="800000"/>
            <a:headEnd/>
            <a:tailEnd/>
          </a:ln>
        </p:spPr>
      </p:pic>
      <p:pic>
        <p:nvPicPr>
          <p:cNvPr id="4106" name="Picture 10" descr="bes102d_rtridsp_2_russiaschool-vi"/>
          <p:cNvPicPr>
            <a:picLocks noChangeAspect="1" noChangeArrowheads="1"/>
          </p:cNvPicPr>
          <p:nvPr/>
        </p:nvPicPr>
        <p:blipFill>
          <a:blip r:embed="rId7" cstate="print"/>
          <a:srcRect/>
          <a:stretch>
            <a:fillRect/>
          </a:stretch>
        </p:blipFill>
        <p:spPr bwMode="auto">
          <a:xfrm>
            <a:off x="7451725" y="1989138"/>
            <a:ext cx="1584325" cy="1296987"/>
          </a:xfrm>
          <a:prstGeom prst="rect">
            <a:avLst/>
          </a:prstGeom>
          <a:noFill/>
          <a:ln w="9525">
            <a:noFill/>
            <a:miter lim="800000"/>
            <a:headEnd/>
            <a:tailEnd/>
          </a:ln>
        </p:spPr>
      </p:pic>
    </p:spTree>
    <p:custDataLst>
      <p:tags r:id="rId1"/>
    </p:custData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1252">
                                            <p:txEl>
                                              <p:pRg st="0" end="0"/>
                                            </p:txEl>
                                          </p:spTgt>
                                        </p:tgtEl>
                                        <p:attrNameLst>
                                          <p:attrName>style.visibility</p:attrName>
                                        </p:attrNameLst>
                                      </p:cBhvr>
                                      <p:to>
                                        <p:strVal val="visible"/>
                                      </p:to>
                                    </p:set>
                                    <p:animEffect transition="in" filter="fade">
                                      <p:cBhvr>
                                        <p:cTn id="14" dur="500"/>
                                        <p:tgtEl>
                                          <p:spTgt spid="181252">
                                            <p:txEl>
                                              <p:pRg st="0" end="0"/>
                                            </p:txEl>
                                          </p:spTgt>
                                        </p:tgtEl>
                                      </p:cBhvr>
                                    </p:animEffect>
                                    <p:anim calcmode="lin" valueType="num">
                                      <p:cBhvr>
                                        <p:cTn id="15" dur="500" fill="hold"/>
                                        <p:tgtEl>
                                          <p:spTgt spid="1812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125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1252">
                                            <p:txEl>
                                              <p:pRg st="1" end="1"/>
                                            </p:txEl>
                                          </p:spTgt>
                                        </p:tgtEl>
                                        <p:attrNameLst>
                                          <p:attrName>style.visibility</p:attrName>
                                        </p:attrNameLst>
                                      </p:cBhvr>
                                      <p:to>
                                        <p:strVal val="visible"/>
                                      </p:to>
                                    </p:set>
                                    <p:animEffect transition="in" filter="fade">
                                      <p:cBhvr>
                                        <p:cTn id="21" dur="500"/>
                                        <p:tgtEl>
                                          <p:spTgt spid="181252">
                                            <p:txEl>
                                              <p:pRg st="1" end="1"/>
                                            </p:txEl>
                                          </p:spTgt>
                                        </p:tgtEl>
                                      </p:cBhvr>
                                    </p:animEffect>
                                    <p:anim calcmode="lin" valueType="num">
                                      <p:cBhvr>
                                        <p:cTn id="22" dur="500" fill="hold"/>
                                        <p:tgtEl>
                                          <p:spTgt spid="18125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125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81252">
                                            <p:txEl>
                                              <p:pRg st="4" end="4"/>
                                            </p:txEl>
                                          </p:spTgt>
                                        </p:tgtEl>
                                        <p:attrNameLst>
                                          <p:attrName>style.visibility</p:attrName>
                                        </p:attrNameLst>
                                      </p:cBhvr>
                                      <p:to>
                                        <p:strVal val="visible"/>
                                      </p:to>
                                    </p:set>
                                    <p:animEffect transition="in" filter="fade">
                                      <p:cBhvr>
                                        <p:cTn id="28" dur="500"/>
                                        <p:tgtEl>
                                          <p:spTgt spid="181252">
                                            <p:txEl>
                                              <p:pRg st="4" end="4"/>
                                            </p:txEl>
                                          </p:spTgt>
                                        </p:tgtEl>
                                      </p:cBhvr>
                                    </p:animEffect>
                                    <p:anim calcmode="lin" valueType="num">
                                      <p:cBhvr>
                                        <p:cTn id="29" dur="500" fill="hold"/>
                                        <p:tgtEl>
                                          <p:spTgt spid="181252">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181252">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81252">
                                            <p:txEl>
                                              <p:pRg st="5" end="5"/>
                                            </p:txEl>
                                          </p:spTgt>
                                        </p:tgtEl>
                                        <p:attrNameLst>
                                          <p:attrName>style.visibility</p:attrName>
                                        </p:attrNameLst>
                                      </p:cBhvr>
                                      <p:to>
                                        <p:strVal val="visible"/>
                                      </p:to>
                                    </p:set>
                                    <p:animEffect transition="in" filter="fade">
                                      <p:cBhvr>
                                        <p:cTn id="35" dur="500"/>
                                        <p:tgtEl>
                                          <p:spTgt spid="181252">
                                            <p:txEl>
                                              <p:pRg st="5" end="5"/>
                                            </p:txEl>
                                          </p:spTgt>
                                        </p:tgtEl>
                                      </p:cBhvr>
                                    </p:animEffect>
                                    <p:anim calcmode="lin" valueType="num">
                                      <p:cBhvr>
                                        <p:cTn id="36" dur="500" fill="hold"/>
                                        <p:tgtEl>
                                          <p:spTgt spid="18125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81252">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81252">
                                            <p:txEl>
                                              <p:pRg st="6" end="6"/>
                                            </p:txEl>
                                          </p:spTgt>
                                        </p:tgtEl>
                                        <p:attrNameLst>
                                          <p:attrName>style.visibility</p:attrName>
                                        </p:attrNameLst>
                                      </p:cBhvr>
                                      <p:to>
                                        <p:strVal val="visible"/>
                                      </p:to>
                                    </p:set>
                                    <p:animEffect transition="in" filter="fade">
                                      <p:cBhvr>
                                        <p:cTn id="42" dur="500"/>
                                        <p:tgtEl>
                                          <p:spTgt spid="181252">
                                            <p:txEl>
                                              <p:pRg st="6" end="6"/>
                                            </p:txEl>
                                          </p:spTgt>
                                        </p:tgtEl>
                                      </p:cBhvr>
                                    </p:animEffect>
                                    <p:anim calcmode="lin" valueType="num">
                                      <p:cBhvr>
                                        <p:cTn id="43" dur="500" fill="hold"/>
                                        <p:tgtEl>
                                          <p:spTgt spid="181252">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181252">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nodePh="1">
                                  <p:stCondLst>
                                    <p:cond delay="0"/>
                                  </p:stCondLst>
                                  <p:endCondLst>
                                    <p:cond evt="begin" delay="0">
                                      <p:tn val="47"/>
                                    </p:cond>
                                  </p:endCondLst>
                                  <p:childTnLst>
                                    <p:set>
                                      <p:cBhvr>
                                        <p:cTn id="48" dur="1" fill="hold">
                                          <p:stCondLst>
                                            <p:cond delay="0"/>
                                          </p:stCondLst>
                                        </p:cTn>
                                        <p:tgtEl>
                                          <p:spTgt spid="181253">
                                            <p:txEl>
                                              <p:pRg st="0" end="0"/>
                                            </p:txEl>
                                          </p:spTgt>
                                        </p:tgtEl>
                                        <p:attrNameLst>
                                          <p:attrName>style.visibility</p:attrName>
                                        </p:attrNameLst>
                                      </p:cBhvr>
                                      <p:to>
                                        <p:strVal val="visible"/>
                                      </p:to>
                                    </p:set>
                                    <p:animEffect transition="in" filter="fade">
                                      <p:cBhvr>
                                        <p:cTn id="49" dur="500"/>
                                        <p:tgtEl>
                                          <p:spTgt spid="181253">
                                            <p:txEl>
                                              <p:pRg st="0" end="0"/>
                                            </p:txEl>
                                          </p:spTgt>
                                        </p:tgtEl>
                                      </p:cBhvr>
                                    </p:animEffect>
                                    <p:anim calcmode="lin" valueType="num">
                                      <p:cBhvr>
                                        <p:cTn id="50" dur="500" fill="hold"/>
                                        <p:tgtEl>
                                          <p:spTgt spid="18125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81253">
                                            <p:txEl>
                                              <p:pRg st="0" end="0"/>
                                            </p:txEl>
                                          </p:spTgt>
                                        </p:tgtEl>
                                        <p:attrNameLst>
                                          <p:attrName>ppt_y</p:attrName>
                                        </p:attrNameLst>
                                      </p:cBhvr>
                                      <p:tavLst>
                                        <p:tav tm="0">
                                          <p:val>
                                            <p:strVal val="#ppt_y+.05"/>
                                          </p:val>
                                        </p:tav>
                                        <p:tav tm="100000">
                                          <p:val>
                                            <p:strVal val="#ppt_y"/>
                                          </p:val>
                                        </p:tav>
                                      </p:tavLst>
                                    </p:anim>
                                  </p:childTnLst>
                                </p:cTn>
                              </p:par>
                            </p:childTnLst>
                          </p:cTn>
                        </p:par>
                        <p:par>
                          <p:cTn id="52" fill="hold">
                            <p:stCondLst>
                              <p:cond delay="500"/>
                            </p:stCondLst>
                            <p:childTnLst>
                              <p:par>
                                <p:cTn id="53" presetID="21" presetClass="entr" presetSubtype="4"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4)">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build="p"/>
      <p:bldP spid="181253"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4" descr="C:\Documents and Settings\Оля\Мои документы\Кафедра\Оформление кабинета и презентации\картинки для стендов\beslanne.jpg"/>
          <p:cNvPicPr>
            <a:picLocks noChangeAspect="1" noChangeArrowheads="1"/>
          </p:cNvPicPr>
          <p:nvPr/>
        </p:nvPicPr>
        <p:blipFill>
          <a:blip r:embed="rId3" cstate="print"/>
          <a:srcRect/>
          <a:stretch>
            <a:fillRect/>
          </a:stretch>
        </p:blipFill>
        <p:spPr bwMode="auto">
          <a:xfrm>
            <a:off x="6156176" y="4365104"/>
            <a:ext cx="2752725" cy="2016225"/>
          </a:xfrm>
          <a:prstGeom prst="rect">
            <a:avLst/>
          </a:prstGeom>
          <a:noFill/>
          <a:ln w="9525">
            <a:noFill/>
            <a:miter lim="800000"/>
            <a:headEnd/>
            <a:tailEnd/>
          </a:ln>
        </p:spPr>
      </p:pic>
      <p:pic>
        <p:nvPicPr>
          <p:cNvPr id="5123" name="Picture 7" descr="1"/>
          <p:cNvPicPr>
            <a:picLocks noChangeAspect="1" noChangeArrowheads="1"/>
          </p:cNvPicPr>
          <p:nvPr/>
        </p:nvPicPr>
        <p:blipFill>
          <a:blip r:embed="rId4" cstate="print"/>
          <a:srcRect/>
          <a:stretch>
            <a:fillRect/>
          </a:stretch>
        </p:blipFill>
        <p:spPr bwMode="auto">
          <a:xfrm>
            <a:off x="3214688" y="4293097"/>
            <a:ext cx="2716212" cy="2109292"/>
          </a:xfrm>
          <a:prstGeom prst="rect">
            <a:avLst/>
          </a:prstGeom>
          <a:noFill/>
          <a:ln w="22225">
            <a:solidFill>
              <a:schemeClr val="tx1"/>
            </a:solidFill>
            <a:miter lim="800000"/>
            <a:headEnd/>
            <a:tailEnd/>
          </a:ln>
        </p:spPr>
      </p:pic>
      <p:pic>
        <p:nvPicPr>
          <p:cNvPr id="5124" name="Picture 3" descr="C:\Documents and Settings\Оля\Мои документы\Кафедра\Оформление кабинета и презентации\картинки для стендов\99121.jpg"/>
          <p:cNvPicPr>
            <a:picLocks noChangeAspect="1" noChangeArrowheads="1"/>
          </p:cNvPicPr>
          <p:nvPr/>
        </p:nvPicPr>
        <p:blipFill>
          <a:blip r:embed="rId5" cstate="print"/>
          <a:srcRect/>
          <a:stretch>
            <a:fillRect/>
          </a:stretch>
        </p:blipFill>
        <p:spPr bwMode="auto">
          <a:xfrm>
            <a:off x="285750" y="4293096"/>
            <a:ext cx="2786063" cy="2168029"/>
          </a:xfrm>
          <a:prstGeom prst="rect">
            <a:avLst/>
          </a:prstGeom>
          <a:noFill/>
          <a:ln w="9525">
            <a:noFill/>
            <a:miter lim="800000"/>
            <a:headEnd/>
            <a:tailEnd/>
          </a:ln>
        </p:spPr>
      </p:pic>
      <p:pic>
        <p:nvPicPr>
          <p:cNvPr id="5125" name="Picture 5" descr="09"/>
          <p:cNvPicPr>
            <a:picLocks noChangeAspect="1" noChangeArrowheads="1"/>
          </p:cNvPicPr>
          <p:nvPr/>
        </p:nvPicPr>
        <p:blipFill>
          <a:blip r:embed="rId6" cstate="print"/>
          <a:srcRect/>
          <a:stretch>
            <a:fillRect/>
          </a:stretch>
        </p:blipFill>
        <p:spPr bwMode="auto">
          <a:xfrm>
            <a:off x="4788024" y="1916832"/>
            <a:ext cx="3268910" cy="2000250"/>
          </a:xfrm>
          <a:prstGeom prst="rect">
            <a:avLst/>
          </a:prstGeom>
          <a:noFill/>
          <a:ln w="22225">
            <a:solidFill>
              <a:schemeClr val="tx1"/>
            </a:solidFill>
            <a:miter lim="800000"/>
            <a:headEnd/>
            <a:tailEnd/>
          </a:ln>
        </p:spPr>
      </p:pic>
      <p:pic>
        <p:nvPicPr>
          <p:cNvPr id="5126" name="Picture 2" descr="C:\Documents and Settings\Оля\Мои документы\Кафедра\Оформление кабинета и презентации\картинки для стендов\sky34.jpg"/>
          <p:cNvPicPr>
            <a:picLocks noChangeAspect="1" noChangeArrowheads="1"/>
          </p:cNvPicPr>
          <p:nvPr/>
        </p:nvPicPr>
        <p:blipFill>
          <a:blip r:embed="rId7" cstate="print"/>
          <a:srcRect/>
          <a:stretch>
            <a:fillRect/>
          </a:stretch>
        </p:blipFill>
        <p:spPr bwMode="auto">
          <a:xfrm>
            <a:off x="1259632" y="1916832"/>
            <a:ext cx="3384376" cy="2017713"/>
          </a:xfrm>
          <a:prstGeom prst="rect">
            <a:avLst/>
          </a:prstGeom>
          <a:noFill/>
          <a:ln w="9525">
            <a:noFill/>
            <a:miter lim="800000"/>
            <a:headEnd/>
            <a:tailEnd/>
          </a:ln>
        </p:spPr>
      </p:pic>
      <p:sp>
        <p:nvSpPr>
          <p:cNvPr id="5128" name="WordArt 2"/>
          <p:cNvSpPr>
            <a:spLocks noChangeArrowheads="1" noChangeShapeType="1" noTextEdit="1"/>
          </p:cNvSpPr>
          <p:nvPr/>
        </p:nvSpPr>
        <p:spPr bwMode="auto">
          <a:xfrm>
            <a:off x="1857375" y="333375"/>
            <a:ext cx="5214938" cy="1738313"/>
          </a:xfrm>
          <a:prstGeom prst="rect">
            <a:avLst/>
          </a:prstGeom>
        </p:spPr>
        <p:txBody>
          <a:bodyPr wrap="none" fromWordArt="1">
            <a:prstTxWarp prst="textDeflateBottom">
              <a:avLst>
                <a:gd name="adj" fmla="val 76472"/>
              </a:avLst>
            </a:prstTxWarp>
          </a:bodyPr>
          <a:lstStyle/>
          <a:p>
            <a:pPr algn="ctr"/>
            <a:endParaRPr lang="ru-RU" sz="2800" kern="10">
              <a:ln w="12700">
                <a:solidFill>
                  <a:srgbClr val="000000"/>
                </a:solidFill>
                <a:round/>
                <a:headEnd/>
                <a:tailEnd/>
              </a:ln>
              <a:solidFill>
                <a:srgbClr val="FF0000"/>
              </a:solidFill>
              <a:effectLst>
                <a:outerShdw dist="107763" dir="18900000" algn="ctr" rotWithShape="0">
                  <a:srgbClr val="868686">
                    <a:alpha val="50000"/>
                  </a:srgbClr>
                </a:outerShdw>
              </a:effectLst>
              <a:latin typeface="Impact"/>
            </a:endParaRPr>
          </a:p>
        </p:txBody>
      </p:sp>
      <p:sp>
        <p:nvSpPr>
          <p:cNvPr id="181253" name="Rectangle 5"/>
          <p:cNvSpPr>
            <a:spLocks noGrp="1" noChangeArrowheads="1"/>
          </p:cNvSpPr>
          <p:nvPr>
            <p:ph type="body" sz="half" idx="4294967295"/>
          </p:nvPr>
        </p:nvSpPr>
        <p:spPr>
          <a:xfrm>
            <a:off x="8358188" y="6286500"/>
            <a:ext cx="252412" cy="214313"/>
          </a:xfrm>
        </p:spPr>
        <p:txBody>
          <a:bodyPr/>
          <a:lstStyle/>
          <a:p>
            <a:pPr eaLnBrk="1" hangingPunct="1">
              <a:defRPr/>
            </a:pPr>
            <a:endParaRPr lang="ru-RU" sz="2000" b="1" dirty="0">
              <a:solidFill>
                <a:srgbClr val="008000"/>
              </a:solidFill>
              <a:effectLst>
                <a:outerShdw blurRad="38100" dist="38100" dir="2700000" algn="tl">
                  <a:srgbClr val="000000"/>
                </a:outerShdw>
              </a:effectLst>
              <a:latin typeface="Impact" pitchFamily="34" charset="0"/>
            </a:endParaRPr>
          </a:p>
        </p:txBody>
      </p:sp>
      <p:sp>
        <p:nvSpPr>
          <p:cNvPr id="5131" name="Rectangle 1"/>
          <p:cNvSpPr>
            <a:spLocks noGrp="1" noChangeArrowheads="1"/>
          </p:cNvSpPr>
          <p:nvPr>
            <p:ph type="body" sz="half" idx="4294967295"/>
          </p:nvPr>
        </p:nvSpPr>
        <p:spPr>
          <a:xfrm>
            <a:off x="857250" y="211924"/>
            <a:ext cx="7858125" cy="1384995"/>
          </a:xfrm>
        </p:spPr>
        <p:txBody>
          <a:bodyPr wrap="square" anchor="ctr">
            <a:spAutoFit/>
          </a:bodyPr>
          <a:lstStyle/>
          <a:p>
            <a:pPr marL="0" indent="449263" algn="ctr" eaLnBrk="1" hangingPunct="1">
              <a:spcBef>
                <a:spcPct val="0"/>
              </a:spcBef>
              <a:buClrTx/>
              <a:buSzTx/>
              <a:buFontTx/>
              <a:buNone/>
            </a:pPr>
            <a:r>
              <a:rPr lang="ru-RU" sz="2800" i="1" dirty="0" smtClean="0">
                <a:solidFill>
                  <a:srgbClr val="99C2FF"/>
                </a:solidFill>
                <a:latin typeface="Times New Roman" pitchFamily="18" charset="0"/>
                <a:cs typeface="Times New Roman" pitchFamily="18" charset="0"/>
              </a:rPr>
              <a:t>С 1 </a:t>
            </a:r>
            <a:r>
              <a:rPr lang="ru-RU" sz="2800" i="1" dirty="0" smtClean="0">
                <a:solidFill>
                  <a:srgbClr val="99C2FF"/>
                </a:solidFill>
                <a:latin typeface="Times New Roman" pitchFamily="18" charset="0"/>
                <a:cs typeface="Times New Roman" pitchFamily="18" charset="0"/>
              </a:rPr>
              <a:t>по 3 сентября 2004 г</a:t>
            </a:r>
            <a:r>
              <a:rPr lang="ru-RU" sz="2800" i="1" dirty="0" smtClean="0">
                <a:solidFill>
                  <a:srgbClr val="99C2FF"/>
                </a:solidFill>
                <a:latin typeface="Times New Roman" pitchFamily="18" charset="0"/>
                <a:cs typeface="Times New Roman" pitchFamily="18" charset="0"/>
              </a:rPr>
              <a:t>. в результате теракта в Беслане </a:t>
            </a:r>
            <a:r>
              <a:rPr lang="ru-RU" sz="2800" dirty="0" smtClean="0">
                <a:solidFill>
                  <a:srgbClr val="99C2FF"/>
                </a:solidFill>
                <a:latin typeface="Times New Roman" pitchFamily="18" charset="0"/>
                <a:cs typeface="Times New Roman" pitchFamily="18" charset="0"/>
              </a:rPr>
              <a:t>пострадали </a:t>
            </a:r>
            <a:r>
              <a:rPr lang="ru-RU" sz="2800" b="1" dirty="0" smtClean="0">
                <a:solidFill>
                  <a:srgbClr val="99C2FF"/>
                </a:solidFill>
                <a:latin typeface="Times New Roman" pitchFamily="18" charset="0"/>
                <a:cs typeface="Times New Roman" pitchFamily="18" charset="0"/>
              </a:rPr>
              <a:t>более 1000 детей и их </a:t>
            </a:r>
            <a:r>
              <a:rPr lang="ru-RU" sz="2800" b="1" dirty="0" smtClean="0">
                <a:solidFill>
                  <a:srgbClr val="99C2FF"/>
                </a:solidFill>
                <a:latin typeface="Times New Roman" pitchFamily="18" charset="0"/>
                <a:cs typeface="Times New Roman" pitchFamily="18" charset="0"/>
              </a:rPr>
              <a:t>родителей.</a:t>
            </a:r>
            <a:endParaRPr lang="ru-RU" sz="2800" dirty="0" smtClean="0">
              <a:solidFill>
                <a:srgbClr val="99C2FF"/>
              </a:solidFill>
              <a:latin typeface="Arial" charset="0"/>
            </a:endParaRP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nodePh="1">
                                  <p:stCondLst>
                                    <p:cond delay="0"/>
                                  </p:stCondLst>
                                  <p:endCondLst>
                                    <p:cond evt="begin" delay="0">
                                      <p:tn val="5"/>
                                    </p:cond>
                                  </p:endCondLst>
                                  <p:childTnLst>
                                    <p:set>
                                      <p:cBhvr>
                                        <p:cTn id="6" dur="1" fill="hold">
                                          <p:stCondLst>
                                            <p:cond delay="0"/>
                                          </p:stCondLst>
                                        </p:cTn>
                                        <p:tgtEl>
                                          <p:spTgt spid="181253">
                                            <p:txEl>
                                              <p:pRg st="0" end="0"/>
                                            </p:txEl>
                                          </p:spTgt>
                                        </p:tgtEl>
                                        <p:attrNameLst>
                                          <p:attrName>style.visibility</p:attrName>
                                        </p:attrNameLst>
                                      </p:cBhvr>
                                      <p:to>
                                        <p:strVal val="visible"/>
                                      </p:to>
                                    </p:set>
                                    <p:animEffect transition="in" filter="fade">
                                      <p:cBhvr>
                                        <p:cTn id="7" dur="500"/>
                                        <p:tgtEl>
                                          <p:spTgt spid="181253">
                                            <p:txEl>
                                              <p:pRg st="0" end="0"/>
                                            </p:txEl>
                                          </p:spTgt>
                                        </p:tgtEl>
                                      </p:cBhvr>
                                    </p:animEffect>
                                    <p:anim calcmode="lin" valueType="num">
                                      <p:cBhvr>
                                        <p:cTn id="8" dur="500" fill="hold"/>
                                        <p:tgtEl>
                                          <p:spTgt spid="18125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125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31">
                                            <p:txEl>
                                              <p:pRg st="0" end="0"/>
                                            </p:txEl>
                                          </p:spTgt>
                                        </p:tgtEl>
                                        <p:attrNameLst>
                                          <p:attrName>style.visibility</p:attrName>
                                        </p:attrNameLst>
                                      </p:cBhvr>
                                      <p:to>
                                        <p:strVal val="visible"/>
                                      </p:to>
                                    </p:set>
                                    <p:animEffect transition="in" filter="fade">
                                      <p:cBhvr>
                                        <p:cTn id="14" dur="500"/>
                                        <p:tgtEl>
                                          <p:spTgt spid="5131">
                                            <p:txEl>
                                              <p:pRg st="0" end="0"/>
                                            </p:txEl>
                                          </p:spTgt>
                                        </p:tgtEl>
                                      </p:cBhvr>
                                    </p:animEffect>
                                    <p:anim calcmode="lin" valueType="num">
                                      <p:cBhvr>
                                        <p:cTn id="15" dur="500" fill="hold"/>
                                        <p:tgtEl>
                                          <p:spTgt spid="51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3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P spid="51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857250" y="500063"/>
            <a:ext cx="7643813" cy="2838450"/>
          </a:xfrm>
        </p:spPr>
        <p:txBody>
          <a:bodyPr/>
          <a:lstStyle/>
          <a:p>
            <a:pPr algn="just" eaLnBrk="1" hangingPunct="1"/>
            <a:r>
              <a:rPr lang="ru-RU" sz="2800" dirty="0" smtClean="0">
                <a:effectLst>
                  <a:outerShdw blurRad="38100" dist="38100" dir="2700000" algn="tl">
                    <a:srgbClr val="000000"/>
                  </a:outerShdw>
                </a:effectLst>
                <a:latin typeface="Times New Roman" pitchFamily="18" charset="0"/>
                <a:cs typeface="Times New Roman" pitchFamily="18" charset="0"/>
              </a:rPr>
              <a:t>	</a:t>
            </a:r>
            <a:br>
              <a:rPr lang="ru-RU" sz="2800" dirty="0" smtClean="0">
                <a:effectLst>
                  <a:outerShdw blurRad="38100" dist="38100" dir="2700000" algn="tl">
                    <a:srgbClr val="000000"/>
                  </a:outerShdw>
                </a:effectLst>
                <a:latin typeface="Times New Roman" pitchFamily="18" charset="0"/>
                <a:cs typeface="Times New Roman" pitchFamily="18" charset="0"/>
              </a:rPr>
            </a:br>
            <a:r>
              <a:rPr lang="ru-RU" sz="2800" dirty="0" smtClean="0">
                <a:effectLst>
                  <a:outerShdw blurRad="38100" dist="38100" dir="2700000" algn="tl">
                    <a:srgbClr val="000000"/>
                  </a:outerShdw>
                </a:effectLst>
                <a:latin typeface="Times New Roman" pitchFamily="18" charset="0"/>
                <a:cs typeface="Times New Roman" pitchFamily="18" charset="0"/>
              </a:rPr>
              <a:t>	</a:t>
            </a:r>
            <a:r>
              <a:rPr lang="ru-RU" sz="2800" i="1" dirty="0" smtClean="0">
                <a:effectLst>
                  <a:outerShdw blurRad="38100" dist="38100" dir="2700000" algn="tl">
                    <a:srgbClr val="000000"/>
                  </a:outerShdw>
                </a:effectLst>
                <a:latin typeface="Times New Roman" pitchFamily="18" charset="0"/>
                <a:cs typeface="Times New Roman" pitchFamily="18" charset="0"/>
              </a:rPr>
              <a:t>Сегодня угроза преступлений террористического характера в России не спадает.</a:t>
            </a:r>
            <a:r>
              <a:rPr lang="ru-RU" sz="2800" dirty="0" smtClean="0">
                <a:effectLst>
                  <a:outerShdw blurRad="38100" dist="38100" dir="2700000" algn="tl">
                    <a:srgbClr val="000000"/>
                  </a:outerShdw>
                </a:effectLst>
                <a:latin typeface="Times New Roman" pitchFamily="18" charset="0"/>
                <a:cs typeface="Times New Roman" pitchFamily="18" charset="0"/>
              </a:rPr>
              <a:t> Так, в</a:t>
            </a:r>
            <a:r>
              <a:rPr lang="ru-RU" sz="2800" u="sng" dirty="0" smtClean="0">
                <a:effectLst>
                  <a:outerShdw blurRad="38100" dist="38100" dir="2700000" algn="tl">
                    <a:srgbClr val="000000"/>
                  </a:outerShdw>
                </a:effectLst>
                <a:latin typeface="Times New Roman" pitchFamily="18" charset="0"/>
                <a:cs typeface="Times New Roman" pitchFamily="18" charset="0"/>
              </a:rPr>
              <a:t>зрывы в московском метро в 2010 гг.</a:t>
            </a:r>
            <a:r>
              <a:rPr lang="ru-RU" sz="2800" dirty="0" smtClean="0">
                <a:effectLst>
                  <a:outerShdw blurRad="38100" dist="38100" dir="2700000" algn="tl">
                    <a:srgbClr val="000000"/>
                  </a:outerShdw>
                </a:effectLst>
                <a:latin typeface="Times New Roman" pitchFamily="18" charset="0"/>
                <a:cs typeface="Times New Roman" pitchFamily="18" charset="0"/>
              </a:rPr>
              <a:t> заставили вновь осознать, что действия террористов всегда неожиданны и все больше нацелены на мирное население. </a:t>
            </a:r>
            <a:br>
              <a:rPr lang="ru-RU" sz="2800" dirty="0" smtClean="0">
                <a:effectLst>
                  <a:outerShdw blurRad="38100" dist="38100" dir="2700000" algn="tl">
                    <a:srgbClr val="000000"/>
                  </a:outerShdw>
                </a:effectLst>
                <a:latin typeface="Times New Roman" pitchFamily="18" charset="0"/>
                <a:cs typeface="Times New Roman" pitchFamily="18" charset="0"/>
              </a:rPr>
            </a:br>
            <a:endParaRPr lang="ru-RU" sz="2800" dirty="0" smtClean="0">
              <a:effectLst>
                <a:outerShdw blurRad="38100" dist="38100" dir="2700000" algn="tl">
                  <a:srgbClr val="000000"/>
                </a:outerShdw>
              </a:effectLst>
            </a:endParaRPr>
          </a:p>
        </p:txBody>
      </p:sp>
      <p:sp>
        <p:nvSpPr>
          <p:cNvPr id="6" name="Содержимое 5"/>
          <p:cNvSpPr>
            <a:spLocks noGrp="1"/>
          </p:cNvSpPr>
          <p:nvPr>
            <p:ph idx="4294967295"/>
          </p:nvPr>
        </p:nvSpPr>
        <p:spPr>
          <a:xfrm>
            <a:off x="428625" y="1981200"/>
            <a:ext cx="8501063" cy="4114800"/>
          </a:xfrm>
        </p:spPr>
        <p:txBody>
          <a:bodyPr/>
          <a:lstStyle/>
          <a:p>
            <a:pPr algn="just" eaLnBrk="1" hangingPunct="1">
              <a:buFont typeface="Wingdings" pitchFamily="2" charset="2"/>
              <a:buNone/>
              <a:defRPr/>
            </a:pPr>
            <a:r>
              <a:rPr lang="ru-RU" dirty="0">
                <a:effectLst>
                  <a:outerShdw blurRad="38100" dist="38100" dir="2700000" algn="tl">
                    <a:srgbClr val="000000"/>
                  </a:outerShdw>
                </a:effectLst>
                <a:latin typeface="Times New Roman" pitchFamily="18" charset="0"/>
                <a:cs typeface="Times New Roman" pitchFamily="18" charset="0"/>
              </a:rPr>
              <a:t>		</a:t>
            </a:r>
          </a:p>
        </p:txBody>
      </p:sp>
      <p:pic>
        <p:nvPicPr>
          <p:cNvPr id="7" name="Picture 6" descr="Рисунок78"/>
          <p:cNvPicPr>
            <a:picLocks noChangeAspect="1" noChangeArrowheads="1"/>
          </p:cNvPicPr>
          <p:nvPr/>
        </p:nvPicPr>
        <p:blipFill>
          <a:blip r:embed="rId2" cstate="print"/>
          <a:srcRect/>
          <a:stretch>
            <a:fillRect/>
          </a:stretch>
        </p:blipFill>
        <p:spPr bwMode="auto">
          <a:xfrm>
            <a:off x="1979613" y="3222625"/>
            <a:ext cx="4784725" cy="3278188"/>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anim calcmode="lin" valueType="num">
                                      <p:cBhvr>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05"/>
                                          </p:val>
                                        </p:tav>
                                        <p:tav tm="100000">
                                          <p:val>
                                            <p:strVal val="#ppt_y"/>
                                          </p:val>
                                        </p:tav>
                                      </p:tavLst>
                                    </p:anim>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640960" cy="5755422"/>
          </a:xfrm>
          <a:prstGeom prst="rect">
            <a:avLst/>
          </a:prstGeom>
        </p:spPr>
        <p:txBody>
          <a:bodyPr wrap="square">
            <a:spAutoFit/>
          </a:bodyPr>
          <a:lstStyle/>
          <a:p>
            <a:pPr eaLnBrk="1" hangingPunct="1">
              <a:lnSpc>
                <a:spcPct val="80000"/>
              </a:lnSpc>
            </a:pPr>
            <a:r>
              <a:rPr lang="ru-RU" sz="2000" b="1" dirty="0" smtClean="0">
                <a:latin typeface="Times New Roman" pitchFamily="18" charset="0"/>
                <a:cs typeface="Times New Roman" pitchFamily="18" charset="0"/>
              </a:rPr>
              <a:t>Примером </a:t>
            </a:r>
            <a:r>
              <a:rPr lang="ru-RU" sz="2000" b="1" u="sng" dirty="0" smtClean="0">
                <a:latin typeface="Times New Roman" pitchFamily="18" charset="0"/>
                <a:cs typeface="Times New Roman" pitchFamily="18" charset="0"/>
              </a:rPr>
              <a:t>национального экстремизма</a:t>
            </a:r>
            <a:r>
              <a:rPr lang="ru-RU" sz="2000" b="1" dirty="0" smtClean="0">
                <a:latin typeface="Times New Roman" pitchFamily="18" charset="0"/>
                <a:cs typeface="Times New Roman" pitchFamily="18" charset="0"/>
              </a:rPr>
              <a:t> является движение скинхедов.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		Это одно из самых распространенных националистических движений, которое зародилось в Англии в 60-е годы. Дословный перевод названия этого течения обозначает – «бритая голова». Первыми представителями этого движения были молодые люди из рабочих кварталов Лондона, представители тяжелого физического труда, которые первоначально выступали за запрет использования дешевой рабочей силы из стран третьего мира. А в 70 – е годы скинхеды уже выступали с идеей «расовой чистоты» и «отъема рабочих мест у понаехавших эмигрантов».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      Это </a:t>
            </a:r>
            <a:r>
              <a:rPr lang="ru-RU" sz="2000" b="1" dirty="0" smtClean="0">
                <a:latin typeface="Times New Roman" pitchFamily="18" charset="0"/>
                <a:cs typeface="Times New Roman" pitchFamily="18" charset="0"/>
              </a:rPr>
              <a:t>движение очень быстро </a:t>
            </a:r>
            <a:r>
              <a:rPr lang="ru-RU" sz="2000" b="1" dirty="0" smtClean="0">
                <a:latin typeface="Times New Roman" pitchFamily="18" charset="0"/>
                <a:cs typeface="Times New Roman" pitchFamily="18" charset="0"/>
              </a:rPr>
              <a:t>получило</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поддержку в других странах мира.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С </a:t>
            </a:r>
            <a:r>
              <a:rPr lang="ru-RU" sz="2000" b="1" dirty="0" smtClean="0">
                <a:latin typeface="Times New Roman" pitchFamily="18" charset="0"/>
                <a:cs typeface="Times New Roman" pitchFamily="18" charset="0"/>
              </a:rPr>
              <a:t>середины 90-х годов Россию охватило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движение </a:t>
            </a:r>
            <a:r>
              <a:rPr lang="ru-RU" sz="2000" b="1" dirty="0" smtClean="0">
                <a:latin typeface="Times New Roman" pitchFamily="18" charset="0"/>
                <a:cs typeface="Times New Roman" pitchFamily="18" charset="0"/>
              </a:rPr>
              <a:t>«</a:t>
            </a:r>
            <a:r>
              <a:rPr lang="ru-RU" sz="2000" b="1" dirty="0" err="1" smtClean="0">
                <a:latin typeface="Times New Roman" pitchFamily="18" charset="0"/>
                <a:cs typeface="Times New Roman" pitchFamily="18" charset="0"/>
              </a:rPr>
              <a:t>скинов</a:t>
            </a:r>
            <a:r>
              <a:rPr lang="ru-RU" sz="2000" b="1" dirty="0" smtClean="0">
                <a:latin typeface="Times New Roman" pitchFamily="18" charset="0"/>
                <a:cs typeface="Times New Roman" pitchFamily="18" charset="0"/>
              </a:rPr>
              <a:t>», которое существует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по </a:t>
            </a:r>
            <a:r>
              <a:rPr lang="ru-RU" sz="2000" b="1" dirty="0" smtClean="0">
                <a:latin typeface="Times New Roman" pitchFamily="18" charset="0"/>
                <a:cs typeface="Times New Roman" pitchFamily="18" charset="0"/>
              </a:rPr>
              <a:t>сегодняшний день .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     Национальный </a:t>
            </a:r>
            <a:r>
              <a:rPr lang="ru-RU" sz="2000" b="1" dirty="0" smtClean="0">
                <a:latin typeface="Times New Roman" pitchFamily="18" charset="0"/>
                <a:cs typeface="Times New Roman" pitchFamily="18" charset="0"/>
              </a:rPr>
              <a:t>экстремизм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выступает под </a:t>
            </a:r>
            <a:r>
              <a:rPr lang="ru-RU" sz="2000" b="1" dirty="0" smtClean="0">
                <a:latin typeface="Times New Roman" pitchFamily="18" charset="0"/>
                <a:cs typeface="Times New Roman" pitchFamily="18" charset="0"/>
              </a:rPr>
              <a:t>лозунгами защиты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своего народа»,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его </a:t>
            </a:r>
            <a:r>
              <a:rPr lang="ru-RU" sz="2000" b="1" dirty="0" smtClean="0">
                <a:latin typeface="Times New Roman" pitchFamily="18" charset="0"/>
                <a:cs typeface="Times New Roman" pitchFamily="18" charset="0"/>
              </a:rPr>
              <a:t>экономических интересов,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культурных </a:t>
            </a:r>
            <a:r>
              <a:rPr lang="ru-RU" sz="2000" b="1" dirty="0" smtClean="0">
                <a:latin typeface="Times New Roman" pitchFamily="18" charset="0"/>
                <a:cs typeface="Times New Roman" pitchFamily="18" charset="0"/>
              </a:rPr>
              <a:t>ценностей, как правило,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в </a:t>
            </a:r>
            <a:r>
              <a:rPr lang="ru-RU" sz="2000" b="1" dirty="0" smtClean="0">
                <a:latin typeface="Times New Roman" pitchFamily="18" charset="0"/>
                <a:cs typeface="Times New Roman" pitchFamily="18" charset="0"/>
              </a:rPr>
              <a:t>ущерб представителей других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национальностей</a:t>
            </a:r>
            <a:r>
              <a:rPr lang="ru-RU" sz="2000" b="1" dirty="0" smtClean="0">
                <a:latin typeface="Times New Roman" pitchFamily="18" charset="0"/>
                <a:cs typeface="Times New Roman" pitchFamily="18" charset="0"/>
              </a:rPr>
              <a:t>, проживающих </a:t>
            </a:r>
            <a:endParaRPr lang="ru-RU" sz="2000" b="1"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на </a:t>
            </a:r>
            <a:r>
              <a:rPr lang="ru-RU" sz="2000" b="1" dirty="0" smtClean="0">
                <a:latin typeface="Times New Roman" pitchFamily="18" charset="0"/>
                <a:cs typeface="Times New Roman" pitchFamily="18" charset="0"/>
              </a:rPr>
              <a:t>этой же территории.</a:t>
            </a:r>
            <a:endParaRPr lang="ru-RU" sz="2000" b="1" dirty="0" smtClean="0">
              <a:latin typeface="Times New Roman" pitchFamily="18" charset="0"/>
              <a:cs typeface="Times New Roman" pitchFamily="18" charset="0"/>
            </a:endParaRPr>
          </a:p>
        </p:txBody>
      </p:sp>
      <p:pic>
        <p:nvPicPr>
          <p:cNvPr id="3" name="Picture 7" descr="Картинка 1 из 24536">
            <a:hlinkClick r:id="rId2"/>
          </p:cNvPr>
          <p:cNvPicPr>
            <a:picLocks noChangeAspect="1" noChangeArrowheads="1"/>
          </p:cNvPicPr>
          <p:nvPr/>
        </p:nvPicPr>
        <p:blipFill>
          <a:blip r:embed="rId3" cstate="print"/>
          <a:srcRect/>
          <a:stretch>
            <a:fillRect/>
          </a:stretch>
        </p:blipFill>
        <p:spPr bwMode="auto">
          <a:xfrm>
            <a:off x="5148064" y="2996952"/>
            <a:ext cx="3810000" cy="299085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992888" cy="2862322"/>
          </a:xfrm>
          <a:prstGeom prst="rect">
            <a:avLst/>
          </a:prstGeom>
        </p:spPr>
        <p:txBody>
          <a:bodyPr wrap="square">
            <a:spAutoFit/>
          </a:bodyPr>
          <a:lstStyle/>
          <a:p>
            <a:pPr eaLnBrk="1" hangingPunct="1"/>
            <a:r>
              <a:rPr lang="ru-RU" sz="2000" dirty="0" smtClean="0"/>
              <a:t>Под </a:t>
            </a:r>
            <a:r>
              <a:rPr lang="ru-RU" sz="2000" b="1" dirty="0" smtClean="0"/>
              <a:t>религиозным экстремизмом</a:t>
            </a:r>
            <a:r>
              <a:rPr lang="ru-RU" sz="2000" dirty="0" smtClean="0"/>
              <a:t> понимают нетерпимость по отношению к инакомыслящим представителям той же или другой религий. В последние годы обострилась проблема </a:t>
            </a:r>
          </a:p>
          <a:p>
            <a:pPr eaLnBrk="1" hangingPunct="1">
              <a:buFont typeface="Wingdings" pitchFamily="2" charset="2"/>
              <a:buNone/>
            </a:pPr>
            <a:r>
              <a:rPr lang="ru-RU" sz="2000" dirty="0" smtClean="0"/>
              <a:t>исламского экстремизма. </a:t>
            </a:r>
          </a:p>
          <a:p>
            <a:pPr eaLnBrk="1" hangingPunct="1">
              <a:buFont typeface="Wingdings" pitchFamily="2" charset="2"/>
              <a:buNone/>
            </a:pPr>
            <a:r>
              <a:rPr lang="ru-RU" sz="2000" dirty="0" smtClean="0"/>
              <a:t>Широкое распространение </a:t>
            </a:r>
          </a:p>
          <a:p>
            <a:pPr eaLnBrk="1" hangingPunct="1">
              <a:buFont typeface="Wingdings" pitchFamily="2" charset="2"/>
              <a:buNone/>
            </a:pPr>
            <a:r>
              <a:rPr lang="ru-RU" sz="2000" dirty="0" smtClean="0"/>
              <a:t>получила ваххабитская </a:t>
            </a:r>
          </a:p>
          <a:p>
            <a:pPr eaLnBrk="1" hangingPunct="1">
              <a:buFont typeface="Wingdings" pitchFamily="2" charset="2"/>
              <a:buNone/>
            </a:pPr>
            <a:r>
              <a:rPr lang="ru-RU" sz="2000" dirty="0" smtClean="0"/>
              <a:t>идеология, лозунгом </a:t>
            </a:r>
          </a:p>
          <a:p>
            <a:pPr eaLnBrk="1" hangingPunct="1">
              <a:buFont typeface="Wingdings" pitchFamily="2" charset="2"/>
              <a:buNone/>
            </a:pPr>
            <a:r>
              <a:rPr lang="ru-RU" sz="2000" dirty="0" smtClean="0"/>
              <a:t>которой является </a:t>
            </a:r>
          </a:p>
          <a:p>
            <a:pPr eaLnBrk="1" hangingPunct="1">
              <a:buFont typeface="Wingdings" pitchFamily="2" charset="2"/>
              <a:buNone/>
            </a:pPr>
            <a:r>
              <a:rPr lang="ru-RU" sz="2000" dirty="0" smtClean="0"/>
              <a:t>«смерть всем неверным».</a:t>
            </a:r>
            <a:endParaRPr lang="ru-RU" sz="2000" dirty="0" smtClean="0"/>
          </a:p>
        </p:txBody>
      </p:sp>
      <p:pic>
        <p:nvPicPr>
          <p:cNvPr id="3" name="Picture 5" descr="Картинка 79 из 24536">
            <a:hlinkClick r:id="rId2"/>
          </p:cNvPr>
          <p:cNvPicPr>
            <a:picLocks noChangeAspect="1" noChangeArrowheads="1"/>
          </p:cNvPicPr>
          <p:nvPr/>
        </p:nvPicPr>
        <p:blipFill>
          <a:blip r:embed="rId3" cstate="print"/>
          <a:srcRect/>
          <a:stretch>
            <a:fillRect/>
          </a:stretch>
        </p:blipFill>
        <p:spPr bwMode="auto">
          <a:xfrm>
            <a:off x="4932040" y="2204864"/>
            <a:ext cx="4038600" cy="419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6030416" cy="3046988"/>
          </a:xfrm>
          <a:prstGeom prst="rect">
            <a:avLst/>
          </a:prstGeom>
        </p:spPr>
        <p:txBody>
          <a:bodyPr wrap="square">
            <a:spAutoFit/>
          </a:bodyPr>
          <a:lstStyle/>
          <a:p>
            <a:pPr eaLnBrk="1" hangingPunct="1">
              <a:lnSpc>
                <a:spcPct val="80000"/>
              </a:lnSpc>
            </a:pPr>
            <a:r>
              <a:rPr lang="ru-RU" sz="2000" b="1" dirty="0" smtClean="0">
                <a:latin typeface="Times New Roman" pitchFamily="18" charset="0"/>
                <a:cs typeface="Times New Roman" pitchFamily="18" charset="0"/>
              </a:rPr>
              <a:t>Политический экстремизм</a:t>
            </a:r>
            <a:r>
              <a:rPr lang="ru-RU" sz="2000" dirty="0" smtClean="0">
                <a:latin typeface="Times New Roman" pitchFamily="18" charset="0"/>
                <a:cs typeface="Times New Roman" pitchFamily="18" charset="0"/>
              </a:rPr>
              <a:t> – это движения или течения против существующего конституционного строя. </a:t>
            </a:r>
          </a:p>
          <a:p>
            <a:pPr eaLnBrk="1" hangingPunct="1">
              <a:lnSpc>
                <a:spcPct val="80000"/>
              </a:lnSpc>
              <a:buFont typeface="Wingdings" pitchFamily="2" charset="2"/>
              <a:buNone/>
            </a:pPr>
            <a:r>
              <a:rPr lang="ru-RU" sz="2000" dirty="0" smtClean="0">
                <a:latin typeface="Times New Roman" pitchFamily="18" charset="0"/>
                <a:cs typeface="Times New Roman" pitchFamily="18" charset="0"/>
              </a:rPr>
              <a:t>		Как правило, национальный или религиозный экстремизм является основанием для возникновения политического экстремизма.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Примером политического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экстремизма является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движение Национал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 большевистской партии,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лидером которой является </a:t>
            </a:r>
          </a:p>
          <a:p>
            <a:pPr eaLnBrk="1" hangingPunct="1">
              <a:lnSpc>
                <a:spcPct val="80000"/>
              </a:lnSpc>
              <a:buFont typeface="Wingdings" pitchFamily="2" charset="2"/>
              <a:buNone/>
            </a:pPr>
            <a:r>
              <a:rPr lang="ru-RU" sz="2000" b="1" dirty="0" smtClean="0">
                <a:latin typeface="Times New Roman" pitchFamily="18" charset="0"/>
                <a:cs typeface="Times New Roman" pitchFamily="18" charset="0"/>
              </a:rPr>
              <a:t>Эдуард Лимонов</a:t>
            </a:r>
          </a:p>
        </p:txBody>
      </p:sp>
      <p:pic>
        <p:nvPicPr>
          <p:cNvPr id="3" name="Picture 5" descr="Картинка 104 из 24536">
            <a:hlinkClick r:id="rId2"/>
          </p:cNvPr>
          <p:cNvPicPr>
            <a:picLocks noChangeAspect="1" noChangeArrowheads="1"/>
          </p:cNvPicPr>
          <p:nvPr/>
        </p:nvPicPr>
        <p:blipFill>
          <a:blip r:embed="rId3" cstate="print"/>
          <a:srcRect/>
          <a:stretch>
            <a:fillRect/>
          </a:stretch>
        </p:blipFill>
        <p:spPr bwMode="auto">
          <a:xfrm>
            <a:off x="4162425" y="3048000"/>
            <a:ext cx="4658047" cy="35493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75456"/>
            <a:ext cx="7543800" cy="5716488"/>
          </a:xfrm>
        </p:spPr>
        <p:txBody>
          <a:bodyPr/>
          <a:lstStyle/>
          <a:p>
            <a:r>
              <a:rPr lang="ru-RU" sz="3200" b="0" dirty="0" smtClean="0">
                <a:solidFill>
                  <a:srgbClr val="FF0000"/>
                </a:solidFill>
                <a:latin typeface="Times New Roman" pitchFamily="18" charset="0"/>
                <a:cs typeface="Times New Roman" pitchFamily="18" charset="0"/>
              </a:rPr>
              <a:t>3</a:t>
            </a:r>
            <a:r>
              <a:rPr lang="ru-RU" sz="3200" b="0" dirty="0" smtClean="0">
                <a:solidFill>
                  <a:srgbClr val="FF0000"/>
                </a:solidFill>
                <a:latin typeface="Times New Roman" pitchFamily="18" charset="0"/>
                <a:cs typeface="Times New Roman" pitchFamily="18" charset="0"/>
              </a:rPr>
              <a:t>.Причины терроризма  и экстремизма.</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Терроризм </a:t>
            </a:r>
            <a:r>
              <a:rPr lang="ru-RU" sz="2000" b="0" dirty="0" smtClean="0">
                <a:latin typeface="Times New Roman" pitchFamily="18" charset="0"/>
                <a:cs typeface="Times New Roman" pitchFamily="18" charset="0"/>
              </a:rPr>
              <a:t>может иметь питательную среду там, где народ бедствует, где народ сталкивают в поисках врага. Социально-экономическая среда в России за эти десять лет нисколько не улучшилась. Безработица, особенно на Северном Кавказе, достигает 40% и более. А если добавить сюда наркоманию. Безнадзорность, разгул криминала – вот это питательная среда для террористов и их пособников. Это хорошо видно на примере Дагестана, Ингушетии, Чечни.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В настоящее время в отечественной юридической литературе называют следующие причины терроризма: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I Социальные – </a:t>
            </a:r>
            <a:r>
              <a:rPr lang="ru-RU" sz="2000" b="0" dirty="0" smtClean="0">
                <a:latin typeface="Times New Roman" pitchFamily="18" charset="0"/>
                <a:cs typeface="Times New Roman" pitchFamily="18" charset="0"/>
              </a:rPr>
              <a:t>экономические (сообщение учеников)</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II </a:t>
            </a:r>
            <a:r>
              <a:rPr lang="ru-RU" sz="2000" b="0" dirty="0" smtClean="0">
                <a:latin typeface="Times New Roman" pitchFamily="18" charset="0"/>
                <a:cs typeface="Times New Roman" pitchFamily="18" charset="0"/>
              </a:rPr>
              <a:t>Политические (сообщение учеников)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III </a:t>
            </a:r>
            <a:r>
              <a:rPr lang="ru-RU" sz="2000" b="0" dirty="0" smtClean="0">
                <a:latin typeface="Times New Roman" pitchFamily="18" charset="0"/>
                <a:cs typeface="Times New Roman" pitchFamily="18" charset="0"/>
              </a:rPr>
              <a:t>Религиозные (сообщение учеников)</a:t>
            </a:r>
            <a:endParaRPr lang="ru-RU" sz="2000" dirty="0">
              <a:latin typeface="Times New Roman" pitchFamily="18" charset="0"/>
              <a:cs typeface="Times New Roman" pitchFamily="18" charset="0"/>
            </a:endParaRPr>
          </a:p>
        </p:txBody>
      </p:sp>
      <p:pic>
        <p:nvPicPr>
          <p:cNvPr id="3" name="Picture 15"/>
          <p:cNvPicPr>
            <a:picLocks noChangeAspect="1" noChangeArrowheads="1"/>
          </p:cNvPicPr>
          <p:nvPr/>
        </p:nvPicPr>
        <p:blipFill>
          <a:blip r:embed="rId2" cstate="print"/>
          <a:srcRect/>
          <a:stretch>
            <a:fillRect/>
          </a:stretch>
        </p:blipFill>
        <p:spPr>
          <a:xfrm>
            <a:off x="5105400" y="4409728"/>
            <a:ext cx="4038600" cy="244827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6553200"/>
          </a:xfrm>
        </p:spPr>
        <p:txBody>
          <a:bodyPr/>
          <a:lstStyle/>
          <a:p>
            <a:pPr lvl="0" eaLnBrk="1" hangingPunct="1">
              <a:tabLst>
                <a:tab pos="457200" algn="l"/>
              </a:tabLst>
            </a:pPr>
            <a:r>
              <a:rPr lang="ru-RU" sz="2400" b="0" i="1" dirty="0" smtClean="0">
                <a:solidFill>
                  <a:srgbClr val="FFC000"/>
                </a:solidFill>
                <a:latin typeface="Times New Roman" pitchFamily="18" charset="0"/>
                <a:ea typeface="Times New Roman" pitchFamily="18" charset="0"/>
                <a:cs typeface="Times New Roman" pitchFamily="18" charset="0"/>
              </a:rPr>
              <a:t>Сообщение ученика:</a:t>
            </a:r>
            <a:r>
              <a:rPr lang="ru-RU" sz="2400" b="0" dirty="0" smtClean="0">
                <a:solidFill>
                  <a:srgbClr val="FFC000"/>
                </a:solidFill>
                <a:latin typeface="Times New Roman" pitchFamily="18" charset="0"/>
                <a:ea typeface="Times New Roman" pitchFamily="18" charset="0"/>
                <a:cs typeface="Times New Roman" pitchFamily="18" charset="0"/>
              </a:rPr>
              <a:t> </a:t>
            </a:r>
            <a:r>
              <a:rPr lang="ru-RU" sz="2400" b="0" i="1" dirty="0" smtClean="0">
                <a:solidFill>
                  <a:srgbClr val="FFC000"/>
                </a:solidFill>
                <a:latin typeface="Times New Roman" pitchFamily="18" charset="0"/>
                <a:ea typeface="Times New Roman" pitchFamily="18" charset="0"/>
                <a:cs typeface="Times New Roman" pitchFamily="18" charset="0"/>
              </a:rPr>
              <a:t>К причинам возникновения экстремизма можно отнести следующие:</a:t>
            </a:r>
            <a:r>
              <a:rPr lang="ru-RU" sz="2400" b="0" dirty="0" smtClean="0">
                <a:solidFill>
                  <a:srgbClr val="FFC000"/>
                </a:solidFill>
                <a:latin typeface="Times New Roman" pitchFamily="18" charset="0"/>
                <a:ea typeface="Times New Roman" pitchFamily="18" charset="0"/>
                <a:cs typeface="Times New Roman" pitchFamily="18" charset="0"/>
              </a:rPr>
              <a:t/>
            </a:r>
            <a:br>
              <a:rPr lang="ru-RU" sz="2400" b="0" dirty="0" smtClean="0">
                <a:solidFill>
                  <a:srgbClr val="FFC000"/>
                </a:solidFill>
                <a:latin typeface="Times New Roman" pitchFamily="18" charset="0"/>
                <a:ea typeface="Times New Roman" pitchFamily="18" charset="0"/>
                <a:cs typeface="Times New Roman" pitchFamily="18" charset="0"/>
              </a:rPr>
            </a:br>
            <a:r>
              <a:rPr lang="ru-RU" sz="2400" b="0" dirty="0" smtClean="0">
                <a:solidFill>
                  <a:srgbClr val="FFC000"/>
                </a:solidFill>
                <a:latin typeface="Times New Roman" pitchFamily="18" charset="0"/>
                <a:ea typeface="Times New Roman" pitchFamily="18" charset="0"/>
                <a:cs typeface="Times New Roman" pitchFamily="18" charset="0"/>
              </a:rPr>
              <a:t>1.это большое имущественное расслоение населения оно приводит к тому, что общество перестает функционировать как целостный организм, объединенный общими целями, идеями, ценностями.</a:t>
            </a:r>
            <a:br>
              <a:rPr lang="ru-RU" sz="2400" b="0" dirty="0" smtClean="0">
                <a:solidFill>
                  <a:srgbClr val="FFC000"/>
                </a:solidFill>
                <a:latin typeface="Times New Roman" pitchFamily="18" charset="0"/>
                <a:ea typeface="Times New Roman" pitchFamily="18" charset="0"/>
                <a:cs typeface="Times New Roman" pitchFamily="18" charset="0"/>
              </a:rPr>
            </a:br>
            <a:r>
              <a:rPr lang="ru-RU" sz="2400" b="0" dirty="0" smtClean="0">
                <a:solidFill>
                  <a:srgbClr val="FFC000"/>
                </a:solidFill>
                <a:latin typeface="Times New Roman" pitchFamily="18" charset="0"/>
                <a:ea typeface="Times New Roman" pitchFamily="18" charset="0"/>
                <a:cs typeface="Times New Roman" pitchFamily="18" charset="0"/>
              </a:rPr>
              <a:t>это нарастание социальной напряженности.</a:t>
            </a:r>
            <a:br>
              <a:rPr lang="ru-RU" sz="2400" b="0" dirty="0" smtClean="0">
                <a:solidFill>
                  <a:srgbClr val="FFC000"/>
                </a:solidFill>
                <a:latin typeface="Times New Roman" pitchFamily="18" charset="0"/>
                <a:ea typeface="Times New Roman" pitchFamily="18" charset="0"/>
                <a:cs typeface="Times New Roman" pitchFamily="18" charset="0"/>
              </a:rPr>
            </a:br>
            <a:r>
              <a:rPr lang="ru-RU" sz="2400" b="0" dirty="0" smtClean="0">
                <a:solidFill>
                  <a:srgbClr val="FFC000"/>
                </a:solidFill>
                <a:latin typeface="Times New Roman" pitchFamily="18" charset="0"/>
                <a:ea typeface="Times New Roman" pitchFamily="18" charset="0"/>
                <a:cs typeface="Times New Roman" pitchFamily="18" charset="0"/>
              </a:rPr>
              <a:t>2.это снижение идеологической составляющей в воспитательном процессе, что привело к утрате нравственных ценностей.</a:t>
            </a:r>
            <a:br>
              <a:rPr lang="ru-RU" sz="2400" b="0" dirty="0" smtClean="0">
                <a:solidFill>
                  <a:srgbClr val="FFC000"/>
                </a:solidFill>
                <a:latin typeface="Times New Roman" pitchFamily="18" charset="0"/>
                <a:ea typeface="Times New Roman" pitchFamily="18" charset="0"/>
                <a:cs typeface="Times New Roman" pitchFamily="18" charset="0"/>
              </a:rPr>
            </a:br>
            <a:r>
              <a:rPr lang="ru-RU" sz="2400" b="0" dirty="0" smtClean="0">
                <a:solidFill>
                  <a:srgbClr val="FFC000"/>
                </a:solidFill>
                <a:latin typeface="Times New Roman" pitchFamily="18" charset="0"/>
                <a:ea typeface="Times New Roman" pitchFamily="18" charset="0"/>
                <a:cs typeface="Times New Roman" pitchFamily="18" charset="0"/>
              </a:rPr>
              <a:t>3.это </a:t>
            </a:r>
            <a:r>
              <a:rPr lang="ru-RU" sz="2400" b="0" dirty="0" err="1" smtClean="0">
                <a:solidFill>
                  <a:srgbClr val="FFC000"/>
                </a:solidFill>
                <a:latin typeface="Times New Roman" pitchFamily="18" charset="0"/>
                <a:ea typeface="Times New Roman" pitchFamily="18" charset="0"/>
                <a:cs typeface="Times New Roman" pitchFamily="18" charset="0"/>
              </a:rPr>
              <a:t>бездуховность</a:t>
            </a:r>
            <a:r>
              <a:rPr lang="ru-RU" sz="2400" b="0" dirty="0" smtClean="0">
                <a:solidFill>
                  <a:srgbClr val="FFC000"/>
                </a:solidFill>
                <a:latin typeface="Times New Roman" pitchFamily="18" charset="0"/>
                <a:ea typeface="Times New Roman" pitchFamily="18" charset="0"/>
                <a:cs typeface="Times New Roman" pitchFamily="18" charset="0"/>
              </a:rPr>
              <a:t> отсутствие четких представлений об истории и перспективах развития страны, утрата чувства сопричастности и ответственности за судьбу </a:t>
            </a:r>
            <a:r>
              <a:rPr lang="ru-RU" sz="2400" b="0" dirty="0" smtClean="0">
                <a:solidFill>
                  <a:srgbClr val="FFC000"/>
                </a:solidFill>
                <a:latin typeface="Times New Roman" pitchFamily="18" charset="0"/>
                <a:ea typeface="Times New Roman" pitchFamily="18" charset="0"/>
                <a:cs typeface="Times New Roman" pitchFamily="18" charset="0"/>
              </a:rPr>
              <a:t>Родины</a:t>
            </a:r>
            <a:r>
              <a:rPr lang="ru-RU" sz="2400" b="0" dirty="0" smtClean="0">
                <a:solidFill>
                  <a:srgbClr val="FFC000"/>
                </a:solidFill>
                <a:latin typeface="Times New Roman" pitchFamily="18" charset="0"/>
                <a:ea typeface="Times New Roman" pitchFamily="18" charset="0"/>
                <a:cs typeface="Times New Roman" pitchFamily="18" charset="0"/>
              </a:rPr>
              <a:t>.</a:t>
            </a:r>
            <a:r>
              <a:rPr lang="ru-RU" sz="9600" b="0" dirty="0" smtClean="0">
                <a:solidFill>
                  <a:schemeClr val="tx1"/>
                </a:solidFill>
                <a:latin typeface="Arial" pitchFamily="34" charset="0"/>
                <a:cs typeface="Arial" pitchFamily="34" charset="0"/>
              </a:rPr>
              <a:t/>
            </a:r>
            <a:br>
              <a:rPr lang="ru-RU" sz="9600" b="0" dirty="0" smtClean="0">
                <a:solidFill>
                  <a:schemeClr val="tx1"/>
                </a:solidFill>
                <a:latin typeface="Arial" pitchFamily="34" charset="0"/>
                <a:cs typeface="Arial" pitchFamily="34" charset="0"/>
              </a:rPr>
            </a:br>
            <a:endParaRPr lang="ru-RU"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5932512"/>
          </a:xfrm>
        </p:spPr>
        <p:txBody>
          <a:bodyPr/>
          <a:lstStyle/>
          <a:p>
            <a:r>
              <a:rPr lang="ru-RU" sz="2000" i="1" dirty="0" smtClean="0"/>
              <a:t>Социальную базу экстремистских групп составляют</a:t>
            </a:r>
            <a:r>
              <a:rPr lang="ru-RU" sz="2000" dirty="0" smtClean="0"/>
              <a:t>, люди не сумевшие адаптироваться к новым условиям жизни. Молодежь не способная критически подходить к содержанию публикаций в средствах массовой информации, ввиду отсутствия жизненного опыта оказались наиболее подверженные этому влиянию. Это очень хорошая среда для экстремистских групп. Большинство молодежных экстремистских группировок носят не формальный характер. Ряд их членов имеют смутное представление об идеологической подоплеке экстремистских движений. Громкая фразеология, внешняя атрибутика и другие аксессуары, возможность почувствовать себя членом своеобразного «тайного общества», имеющего право безнаказанно творить расправу над неугодными группе лицами, все это привлекает молодежь.</a:t>
            </a:r>
            <a:r>
              <a:rPr lang="ru-RU" dirty="0" smtClean="0"/>
              <a:t/>
            </a:r>
            <a:br>
              <a:rPr lang="ru-RU" dirty="0" smtClean="0"/>
            </a:br>
            <a:endParaRPr lang="ru-R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496944" cy="5904656"/>
          </a:xfrm>
        </p:spPr>
        <p:txBody>
          <a:bodyPr/>
          <a:lstStyle/>
          <a:p>
            <a:r>
              <a:rPr lang="ru-RU" sz="2000" dirty="0" smtClean="0"/>
              <a:t>Цели: </a:t>
            </a:r>
            <a:br>
              <a:rPr lang="ru-RU" sz="2000" dirty="0" smtClean="0"/>
            </a:br>
            <a:r>
              <a:rPr lang="ru-RU" sz="2000" i="1" dirty="0" smtClean="0"/>
              <a:t>Образовательные:</a:t>
            </a:r>
            <a:r>
              <a:rPr lang="ru-RU" sz="2000" dirty="0" smtClean="0"/>
              <a:t> выяснить причины возникновения </a:t>
            </a:r>
            <a:r>
              <a:rPr lang="ru-RU" sz="2000" dirty="0" smtClean="0"/>
              <a:t>терроризма </a:t>
            </a:r>
            <a:r>
              <a:rPr lang="ru-RU" sz="2000" dirty="0" smtClean="0"/>
              <a:t>и</a:t>
            </a:r>
            <a:r>
              <a:rPr lang="ru-RU" sz="2000" dirty="0" smtClean="0"/>
              <a:t> экстремизма; </a:t>
            </a:r>
            <a:r>
              <a:rPr lang="ru-RU" sz="2000" dirty="0" smtClean="0"/>
              <a:t>кто составляет его социальную базу; ответить на вопрос, почему радикальные экстремистские идеи получили широкое </a:t>
            </a:r>
            <a:r>
              <a:rPr lang="ru-RU" sz="2000" dirty="0" smtClean="0"/>
              <a:t>распространение</a:t>
            </a:r>
            <a:r>
              <a:rPr lang="ru-RU" sz="2000" dirty="0" smtClean="0"/>
              <a:t>.</a:t>
            </a:r>
            <a:r>
              <a:rPr lang="ru-RU" sz="2000" dirty="0" smtClean="0"/>
              <a:t/>
            </a:r>
            <a:br>
              <a:rPr lang="ru-RU" sz="2000" dirty="0" smtClean="0"/>
            </a:br>
            <a:r>
              <a:rPr lang="ru-RU" sz="2000" i="1" dirty="0" smtClean="0"/>
              <a:t>Развивающие:</a:t>
            </a:r>
            <a:r>
              <a:rPr lang="ru-RU" sz="2000" dirty="0" smtClean="0"/>
              <a:t> развивать умение ораторского искусства через выступления, подготовленные учащимися; прививать навыки самостоятельной работы; учить детей анализировать события, делать выводы, уметь убедительно и аргументировано доказать свою точку зрения.</a:t>
            </a:r>
            <a:br>
              <a:rPr lang="ru-RU" sz="2000" dirty="0" smtClean="0"/>
            </a:br>
            <a:r>
              <a:rPr lang="ru-RU" sz="2000" i="1" dirty="0" smtClean="0"/>
              <a:t>Воспитательные:</a:t>
            </a:r>
            <a:r>
              <a:rPr lang="ru-RU" sz="2000" dirty="0" smtClean="0"/>
              <a:t> формировать уважение к культуре других народов, толерантность, патриотизм; воспитывать чувство неприятия к насилию, терроризму и экстремизму.</a:t>
            </a:r>
            <a:br>
              <a:rPr lang="ru-RU" sz="2000" dirty="0" smtClean="0"/>
            </a:br>
            <a:r>
              <a:rPr lang="ru-RU" sz="2000" dirty="0" smtClean="0"/>
              <a:t/>
            </a:r>
            <a:br>
              <a:rPr lang="ru-RU" sz="2000" dirty="0" smtClean="0"/>
            </a:br>
            <a:endParaRPr lang="ru-RU" sz="2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C:\Documents and Settings\Оля\Мои документы\Кафедра\Оформление кабинета и презентации\картинки для стендов\secret-police-8-big.jpg"/>
          <p:cNvPicPr>
            <a:picLocks noChangeAspect="1" noChangeArrowheads="1"/>
          </p:cNvPicPr>
          <p:nvPr/>
        </p:nvPicPr>
        <p:blipFill>
          <a:blip r:embed="rId3" cstate="print"/>
          <a:srcRect/>
          <a:stretch>
            <a:fillRect/>
          </a:stretch>
        </p:blipFill>
        <p:spPr bwMode="auto">
          <a:xfrm>
            <a:off x="142875" y="5826125"/>
            <a:ext cx="1341438" cy="1031875"/>
          </a:xfrm>
          <a:prstGeom prst="rect">
            <a:avLst/>
          </a:prstGeom>
          <a:noFill/>
          <a:ln w="9525">
            <a:noFill/>
            <a:miter lim="800000"/>
            <a:headEnd/>
            <a:tailEnd/>
          </a:ln>
        </p:spPr>
      </p:pic>
      <p:pic>
        <p:nvPicPr>
          <p:cNvPr id="31747" name="Picture 7" descr="C:\Documents and Settings\Оля\Мои документы\Кафедра\Оформление кабинета и презентации\картинки для стендов\94037029.jpg"/>
          <p:cNvPicPr>
            <a:picLocks noChangeAspect="1" noChangeArrowheads="1"/>
          </p:cNvPicPr>
          <p:nvPr/>
        </p:nvPicPr>
        <p:blipFill>
          <a:blip r:embed="rId4" cstate="print"/>
          <a:srcRect/>
          <a:stretch>
            <a:fillRect/>
          </a:stretch>
        </p:blipFill>
        <p:spPr bwMode="auto">
          <a:xfrm>
            <a:off x="6588125" y="404813"/>
            <a:ext cx="2190750" cy="1643062"/>
          </a:xfrm>
          <a:prstGeom prst="rect">
            <a:avLst/>
          </a:prstGeom>
          <a:noFill/>
          <a:ln w="9525">
            <a:noFill/>
            <a:miter lim="800000"/>
            <a:headEnd/>
            <a:tailEnd/>
          </a:ln>
        </p:spPr>
      </p:pic>
      <p:sp>
        <p:nvSpPr>
          <p:cNvPr id="31748"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0" y="1628775"/>
            <a:ext cx="9144000" cy="5229225"/>
          </a:xfrm>
        </p:spPr>
        <p:txBody>
          <a:bodyPr/>
          <a:lstStyle/>
          <a:p>
            <a:pPr lvl="1" algn="just" eaLnBrk="1" hangingPunct="1">
              <a:lnSpc>
                <a:spcPct val="80000"/>
              </a:lnSpc>
              <a:buFontTx/>
              <a:buNone/>
            </a:pPr>
            <a:r>
              <a:rPr lang="ru-RU" sz="1000" b="1" dirty="0" smtClean="0">
                <a:solidFill>
                  <a:srgbClr val="FF00FF"/>
                </a:solidFill>
                <a:effectLst>
                  <a:outerShdw blurRad="38100" dist="38100" dir="2700000" algn="tl">
                    <a:srgbClr val="000000"/>
                  </a:outerShdw>
                </a:effectLst>
                <a:latin typeface="Times New Roman" pitchFamily="18" charset="0"/>
                <a:cs typeface="Times New Roman" pitchFamily="18" charset="0"/>
              </a:rPr>
              <a:t>		</a:t>
            </a:r>
          </a:p>
          <a:p>
            <a:pPr lvl="1" algn="just" eaLnBrk="1" hangingPunct="1">
              <a:lnSpc>
                <a:spcPct val="80000"/>
              </a:lnSpc>
              <a:buFontTx/>
              <a:buNone/>
            </a:pPr>
            <a:r>
              <a:rPr lang="ru-RU" sz="1000" b="1" dirty="0" smtClean="0">
                <a:solidFill>
                  <a:srgbClr val="FF00FF"/>
                </a:solidFill>
                <a:effectLst>
                  <a:outerShdw blurRad="38100" dist="38100" dir="2700000" algn="tl">
                    <a:srgbClr val="000000"/>
                  </a:outerShdw>
                </a:effectLst>
                <a:latin typeface="Times New Roman" pitchFamily="18" charset="0"/>
                <a:cs typeface="Times New Roman" pitchFamily="18" charset="0"/>
              </a:rPr>
              <a:t>			</a:t>
            </a:r>
            <a:endParaRPr lang="ru-RU" b="1" dirty="0" smtClean="0">
              <a:effectLst>
                <a:outerShdw blurRad="38100" dist="38100" dir="2700000" algn="tl">
                  <a:srgbClr val="000000"/>
                </a:outerShdw>
              </a:effectLst>
              <a:latin typeface="Times New Roman" pitchFamily="18" charset="0"/>
              <a:cs typeface="Times New Roman" pitchFamily="18" charset="0"/>
            </a:endParaRPr>
          </a:p>
          <a:p>
            <a:pPr algn="just" eaLnBrk="1" hangingPunct="1">
              <a:lnSpc>
                <a:spcPct val="80000"/>
              </a:lnSpc>
              <a:buFont typeface="Wingdings" pitchFamily="2" charset="2"/>
              <a:buNone/>
            </a:pPr>
            <a:r>
              <a:rPr lang="ru-RU" sz="2800" dirty="0" smtClean="0">
                <a:solidFill>
                  <a:schemeClr val="tx2"/>
                </a:solidFill>
                <a:effectLst>
                  <a:outerShdw blurRad="38100" dist="38100" dir="2700000" algn="tl">
                    <a:srgbClr val="000000"/>
                  </a:outerShdw>
                </a:effectLst>
                <a:latin typeface="Times New Roman" pitchFamily="18" charset="0"/>
                <a:cs typeface="Times New Roman" pitchFamily="18" charset="0"/>
              </a:rPr>
              <a:t>- это деятельность органов государственной власти и органов местного самоуправления по предупреждению терроризма и экстремизма, в том числе по выявлению и последующему устранению причин и условий, способствующих совершению преступлений террористического характера и экстремистской направленности (профилактика); выявлению лиц, склонных к их совершению, пресечению террористической и экстремистской деятельности конкретных лиц и организаций, раскрытию и расследованию преступлений и правонарушений, связанных с ними; а также минимизации и (или) ликвидации последствий их проявления.</a:t>
            </a:r>
          </a:p>
          <a:p>
            <a:pPr algn="just" eaLnBrk="1" hangingPunct="1">
              <a:lnSpc>
                <a:spcPct val="80000"/>
              </a:lnSpc>
              <a:buFont typeface="Wingdings" pitchFamily="2" charset="2"/>
              <a:buNone/>
            </a:pPr>
            <a:r>
              <a:rPr lang="ru-RU" sz="18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r>
              <a:rPr lang="ru-RU" sz="14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	</a:t>
            </a:r>
            <a:endParaRPr lang="ru-RU" sz="1000"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611560" y="188640"/>
            <a:ext cx="7926387" cy="1108075"/>
          </a:xfrm>
        </p:spPr>
        <p:txBody>
          <a:bodyPr/>
          <a:lstStyle/>
          <a:p>
            <a:pPr eaLnBrk="1" hangingPunct="1"/>
            <a:r>
              <a:rPr lang="ru-RU" sz="2800" dirty="0" smtClean="0">
                <a:solidFill>
                  <a:srgbClr val="FF0000"/>
                </a:solidFill>
                <a:effectLst>
                  <a:outerShdw blurRad="38100" dist="38100" dir="2700000" algn="tl">
                    <a:srgbClr val="000000"/>
                  </a:outerShdw>
                </a:effectLst>
                <a:latin typeface="Times New Roman" pitchFamily="18" charset="0"/>
                <a:cs typeface="Times New Roman" pitchFamily="18" charset="0"/>
              </a:rPr>
              <a:t>4.ПРОТИВОДЕЙСТВИЕ </a:t>
            </a:r>
            <a:r>
              <a:rPr lang="ru-RU" sz="2800" dirty="0" smtClean="0">
                <a:solidFill>
                  <a:srgbClr val="FF0000"/>
                </a:solidFill>
                <a:effectLst>
                  <a:outerShdw blurRad="38100" dist="38100" dir="2700000" algn="tl">
                    <a:srgbClr val="000000"/>
                  </a:outerShdw>
                </a:effectLst>
                <a:latin typeface="Times New Roman" pitchFamily="18" charset="0"/>
                <a:cs typeface="Times New Roman" pitchFamily="18" charset="0"/>
              </a:rPr>
              <a:t>ТЕРРОРИЗМУ</a:t>
            </a:r>
            <a:br>
              <a:rPr lang="ru-RU" sz="2800"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ru-RU" sz="2800" dirty="0" smtClean="0">
                <a:solidFill>
                  <a:srgbClr val="FF0000"/>
                </a:solidFill>
                <a:effectLst>
                  <a:outerShdw blurRad="38100" dist="38100" dir="2700000" algn="tl">
                    <a:srgbClr val="000000"/>
                  </a:outerShdw>
                </a:effectLst>
                <a:latin typeface="Times New Roman" pitchFamily="18" charset="0"/>
                <a:cs typeface="Times New Roman" pitchFamily="18" charset="0"/>
              </a:rPr>
              <a:t>                   И ЭКСТРЕМИЗМУ</a:t>
            </a:r>
          </a:p>
        </p:txBody>
      </p:sp>
      <p:pic>
        <p:nvPicPr>
          <p:cNvPr id="31751" name="Picture 9" descr="C:\Documents and Settings\Оля\Мои документы\Кафедра\Оформление кабинета и презентации\картинки для стендов\274.jpg"/>
          <p:cNvPicPr>
            <a:picLocks noChangeAspect="1" noChangeArrowheads="1"/>
          </p:cNvPicPr>
          <p:nvPr/>
        </p:nvPicPr>
        <p:blipFill>
          <a:blip r:embed="rId5" cstate="print"/>
          <a:srcRect/>
          <a:stretch>
            <a:fillRect/>
          </a:stretch>
        </p:blipFill>
        <p:spPr bwMode="auto">
          <a:xfrm>
            <a:off x="11834813" y="-2305050"/>
            <a:ext cx="2881312" cy="2305050"/>
          </a:xfrm>
          <a:prstGeom prst="rect">
            <a:avLst/>
          </a:prstGeom>
          <a:noFill/>
          <a:ln w="9525">
            <a:noFill/>
            <a:miter lim="800000"/>
            <a:headEnd/>
            <a:tailEnd/>
          </a:ln>
        </p:spPr>
      </p:pic>
    </p:spTree>
    <p:custDataLst>
      <p:tags r:id="rId1"/>
    </p:custData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39"/>
            <a:ext cx="8712968" cy="6247864"/>
          </a:xfrm>
          <a:prstGeom prst="rect">
            <a:avLst/>
          </a:prstGeom>
        </p:spPr>
        <p:txBody>
          <a:bodyPr wrap="square">
            <a:spAutoFit/>
          </a:bodyPr>
          <a:lstStyle/>
          <a:p>
            <a:pPr eaLnBrk="1" hangingPunct="1">
              <a:lnSpc>
                <a:spcPct val="80000"/>
              </a:lnSpc>
            </a:pPr>
            <a:r>
              <a:rPr lang="ru-RU" sz="2000" dirty="0" smtClean="0"/>
              <a:t>Одним из основных и важнейших направлений противодействия экстремизму в Российской Федерации является его профилактика, т.е. предупредительная </a:t>
            </a:r>
            <a:r>
              <a:rPr lang="ru-RU" sz="2000" b="1" dirty="0" smtClean="0"/>
              <a:t>работа по противодействию экстремистским проявлениям.</a:t>
            </a:r>
            <a:r>
              <a:rPr lang="ru-RU" sz="2000" dirty="0" smtClean="0"/>
              <a:t> </a:t>
            </a:r>
            <a:br>
              <a:rPr lang="ru-RU" sz="2000" dirty="0" smtClean="0"/>
            </a:br>
            <a:r>
              <a:rPr lang="ru-RU" sz="2000" dirty="0" smtClean="0"/>
              <a:t>В соответствии со ст. 3 Федерального закона от 25 июля 2002 г. № 114 –ФЗ «О противодействии экстремистской деятельности» </a:t>
            </a:r>
            <a:r>
              <a:rPr lang="ru-RU" sz="2000" b="1" dirty="0" smtClean="0"/>
              <a:t>основными направлениями противодействия этой деятельности являются</a:t>
            </a:r>
            <a:r>
              <a:rPr lang="ru-RU" sz="2000" dirty="0" smtClean="0"/>
              <a:t>: </a:t>
            </a:r>
            <a:br>
              <a:rPr lang="ru-RU" sz="2000" dirty="0" smtClean="0"/>
            </a:br>
            <a:endParaRPr lang="ru-RU" sz="2000" dirty="0" smtClean="0"/>
          </a:p>
          <a:p>
            <a:pPr eaLnBrk="1" hangingPunct="1">
              <a:lnSpc>
                <a:spcPct val="80000"/>
              </a:lnSpc>
            </a:pPr>
            <a:r>
              <a:rPr lang="ru-RU" sz="2000" b="1" dirty="0" smtClean="0"/>
              <a:t>1) принятие профилактических мер, направленных на предупреждение экстремистской деятельности; </a:t>
            </a:r>
            <a:br>
              <a:rPr lang="ru-RU" sz="2000" b="1" dirty="0" smtClean="0"/>
            </a:br>
            <a:endParaRPr lang="ru-RU" sz="2000" b="1" dirty="0" smtClean="0"/>
          </a:p>
          <a:p>
            <a:pPr eaLnBrk="1" hangingPunct="1">
              <a:lnSpc>
                <a:spcPct val="80000"/>
              </a:lnSpc>
            </a:pPr>
            <a:r>
              <a:rPr lang="ru-RU" sz="2000" b="1" dirty="0" smtClean="0"/>
              <a:t>2) выявление, предупреждение и пресечение экстремистской деятельности общественных и религиозных объединений, иных организаций, физических лиц</a:t>
            </a:r>
            <a:r>
              <a:rPr lang="ru-RU" sz="2000" dirty="0" smtClean="0"/>
              <a:t>.</a:t>
            </a:r>
          </a:p>
          <a:p>
            <a:pPr eaLnBrk="1" hangingPunct="1">
              <a:lnSpc>
                <a:spcPct val="80000"/>
              </a:lnSpc>
            </a:pPr>
            <a:endParaRPr lang="ru-RU" sz="2000" dirty="0" smtClean="0"/>
          </a:p>
          <a:p>
            <a:pPr eaLnBrk="1" hangingPunct="1">
              <a:lnSpc>
                <a:spcPct val="80000"/>
              </a:lnSpc>
            </a:pPr>
            <a:r>
              <a:rPr lang="ru-RU" sz="2000" b="1" dirty="0" smtClean="0"/>
              <a:t>3)Проведение комплексных мероприятий по формированию правовой культуры в молодежной среде.</a:t>
            </a:r>
            <a:r>
              <a:rPr lang="ru-RU" sz="2000" dirty="0" smtClean="0"/>
              <a:t> </a:t>
            </a:r>
            <a:br>
              <a:rPr lang="ru-RU" sz="2000" dirty="0" smtClean="0"/>
            </a:br>
            <a:endParaRPr lang="ru-RU" sz="2000" dirty="0" smtClean="0"/>
          </a:p>
          <a:p>
            <a:pPr eaLnBrk="1" hangingPunct="1">
              <a:lnSpc>
                <a:spcPct val="80000"/>
              </a:lnSpc>
            </a:pPr>
            <a:r>
              <a:rPr lang="ru-RU" sz="2000" b="1" dirty="0" smtClean="0"/>
              <a:t>4) Воспитание у молодежи толерантного мировоззрения, терпимого отношения ко всем людям, вне зависимости от их национальности, религии, социального, имущественного положения и иных обстоятельств. </a:t>
            </a:r>
            <a:br>
              <a:rPr lang="ru-RU" sz="2000" b="1" dirty="0" smtClean="0"/>
            </a:br>
            <a:endParaRPr lang="ru-RU" sz="2000" b="1" dirty="0" smtClean="0"/>
          </a:p>
          <a:p>
            <a:pPr eaLnBrk="1" hangingPunct="1">
              <a:lnSpc>
                <a:spcPct val="80000"/>
              </a:lnSpc>
            </a:pPr>
            <a:r>
              <a:rPr lang="ru-RU" sz="2000" b="1" dirty="0" smtClean="0"/>
              <a:t>5) Увеличение количества занимающихся в отделениях доп. образования</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99022"/>
            <a:ext cx="6318448" cy="4622804"/>
          </a:xfrm>
          <a:prstGeom prst="rect">
            <a:avLst/>
          </a:prstGeom>
        </p:spPr>
        <p:txBody>
          <a:bodyPr wrap="square">
            <a:spAutoFit/>
          </a:bodyPr>
          <a:lstStyle/>
          <a:p>
            <a:pPr marL="990600" lvl="1" indent="-533400" algn="ctr" eaLnBrk="1" hangingPunct="1">
              <a:lnSpc>
                <a:spcPct val="80000"/>
              </a:lnSpc>
              <a:buFontTx/>
              <a:buNone/>
            </a:pPr>
            <a:r>
              <a:rPr lang="ru-RU" b="1" dirty="0" smtClean="0">
                <a:effectLst>
                  <a:outerShdw blurRad="38100" dist="38100" dir="2700000" algn="tl">
                    <a:srgbClr val="000000"/>
                  </a:outerShdw>
                </a:effectLst>
                <a:latin typeface="Times New Roman" pitchFamily="18" charset="0"/>
                <a:cs typeface="Times New Roman" pitchFamily="18" charset="0"/>
              </a:rPr>
              <a:t>1) обеспечение прав и свобод человека и гражданина;</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2) законность;</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3) неотвратимость наказания;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4) комплексное использование политических, информационно-пропагандистских, социально-экономических, правовых, специальных и иных мер противодействия терроризму и экстремизму;</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5) приоритет мер предупреждения;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6) конфиденциальность сведений;</a:t>
            </a:r>
          </a:p>
          <a:p>
            <a:pPr marL="609600" indent="-609600" algn="just" eaLnBrk="1" hangingPunct="1">
              <a:buFont typeface="Wingdings" pitchFamily="2" charset="2"/>
              <a:buAutoNum type="arabicParenR" startAt="7"/>
            </a:pPr>
            <a:r>
              <a:rPr lang="ru-RU" sz="2000" b="1" dirty="0" smtClean="0">
                <a:effectLst>
                  <a:outerShdw blurRad="38100" dist="38100" dir="2700000" algn="tl">
                    <a:srgbClr val="000000"/>
                  </a:outerShdw>
                </a:effectLst>
                <a:latin typeface="Times New Roman" pitchFamily="18" charset="0"/>
                <a:cs typeface="Times New Roman" pitchFamily="18" charset="0"/>
              </a:rPr>
              <a:t>Минимизация</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и (или) ликвидация последствий;</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8) соразмерность мер</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противодействия степени</a:t>
            </a:r>
          </a:p>
          <a:p>
            <a:pPr marL="609600" indent="-609600" algn="just" eaLnBrk="1" hangingPunct="1">
              <a:buFont typeface="Wingdings" pitchFamily="2" charset="2"/>
              <a:buNone/>
            </a:pPr>
            <a:r>
              <a:rPr lang="ru-RU" sz="2000" b="1" dirty="0" smtClean="0">
                <a:effectLst>
                  <a:outerShdw blurRad="38100" dist="38100" dir="2700000" algn="tl">
                    <a:srgbClr val="000000"/>
                  </a:outerShdw>
                </a:effectLst>
                <a:latin typeface="Times New Roman" pitchFamily="18" charset="0"/>
                <a:cs typeface="Times New Roman" pitchFamily="18" charset="0"/>
              </a:rPr>
              <a:t>общественной опасности. </a:t>
            </a:r>
            <a:endParaRPr lang="ru-RU" sz="2000" b="1" dirty="0" smtClean="0">
              <a:effectLst>
                <a:outerShdw blurRad="38100" dist="38100" dir="2700000" algn="tl">
                  <a:srgbClr val="000000"/>
                </a:outerShdw>
              </a:effectLst>
              <a:latin typeface="Times New Roman" pitchFamily="18" charset="0"/>
              <a:cs typeface="Times New Roman" pitchFamily="18" charset="0"/>
            </a:endParaRPr>
          </a:p>
        </p:txBody>
      </p:sp>
      <p:pic>
        <p:nvPicPr>
          <p:cNvPr id="5" name="Picture 8" descr="C:\Documents and Settings\Оля\Мои документы\Кафедра\Оформление кабинета и презентации\картинки для стендов\169747&amp;forumfullimg~general~1174896600174~1174914433243.JPG"/>
          <p:cNvPicPr>
            <a:picLocks noChangeAspect="1" noChangeArrowheads="1"/>
          </p:cNvPicPr>
          <p:nvPr/>
        </p:nvPicPr>
        <p:blipFill>
          <a:blip r:embed="rId2" cstate="print"/>
          <a:srcRect/>
          <a:stretch>
            <a:fillRect/>
          </a:stretch>
        </p:blipFill>
        <p:spPr bwMode="auto">
          <a:xfrm>
            <a:off x="4716462" y="2924945"/>
            <a:ext cx="4427537" cy="36003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pPr>
            <a:r>
              <a:rPr lang="ru-RU" sz="1000" b="1" dirty="0" smtClean="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pPr>
            <a:r>
              <a:rPr lang="ru-RU" sz="1000" dirty="0" smtClean="0">
                <a:effectLst>
                  <a:outerShdw blurRad="38100" dist="38100" dir="2700000" algn="tl">
                    <a:srgbClr val="000000"/>
                  </a:outerShdw>
                </a:effectLst>
              </a:rPr>
              <a:t>		</a:t>
            </a:r>
            <a:endParaRPr lang="ru-RU" sz="1800" dirty="0" smtClean="0">
              <a:solidFill>
                <a:srgbClr val="FF66CC"/>
              </a:solidFill>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pPr>
            <a:r>
              <a:rPr lang="ru-RU" sz="1800" dirty="0" smtClean="0">
                <a:solidFill>
                  <a:srgbClr val="FF99CC"/>
                </a:solidFill>
                <a:effectLst>
                  <a:outerShdw blurRad="38100" dist="38100" dir="2700000" algn="tl">
                    <a:srgbClr val="000000"/>
                  </a:outerShdw>
                </a:effectLst>
                <a:latin typeface="Times New Roman" pitchFamily="18" charset="0"/>
                <a:cs typeface="Times New Roman" pitchFamily="18" charset="0"/>
              </a:rPr>
              <a:t>		</a:t>
            </a:r>
            <a:r>
              <a:rPr lang="ru-RU" sz="2400" dirty="0" smtClean="0">
                <a:solidFill>
                  <a:srgbClr val="FF0000"/>
                </a:solidFill>
                <a:effectLst>
                  <a:outerShdw blurRad="38100" dist="38100" dir="2700000" algn="tl">
                    <a:srgbClr val="000000"/>
                  </a:outerShdw>
                </a:effectLst>
                <a:latin typeface="Times New Roman" pitchFamily="18" charset="0"/>
                <a:cs typeface="Times New Roman" pitchFamily="18" charset="0"/>
              </a:rPr>
              <a:t>5.</a:t>
            </a:r>
            <a:r>
              <a:rPr lang="ru-RU" sz="2400" i="1" dirty="0" smtClean="0">
                <a:solidFill>
                  <a:srgbClr val="FF0000"/>
                </a:solidFill>
                <a:effectLst>
                  <a:outerShdw blurRad="38100" dist="38100" dir="2700000" algn="tl">
                    <a:srgbClr val="000000"/>
                  </a:outerShdw>
                </a:effectLst>
                <a:latin typeface="Times New Roman" pitchFamily="18" charset="0"/>
                <a:cs typeface="Times New Roman" pitchFamily="18" charset="0"/>
              </a:rPr>
              <a:t>Структурные </a:t>
            </a:r>
            <a:r>
              <a:rPr lang="ru-RU" sz="2400" i="1" dirty="0" smtClean="0">
                <a:solidFill>
                  <a:srgbClr val="FF0000"/>
                </a:solidFill>
                <a:effectLst>
                  <a:outerShdw blurRad="38100" dist="38100" dir="2700000" algn="tl">
                    <a:srgbClr val="000000"/>
                  </a:outerShdw>
                </a:effectLst>
                <a:latin typeface="Times New Roman" pitchFamily="18" charset="0"/>
                <a:cs typeface="Times New Roman" pitchFamily="18" charset="0"/>
              </a:rPr>
              <a:t>подразделения органов внутренних дел также выполняют предупредительную деятельность в отношении вышеуказанных преступлений в пределах своей компетенции.</a:t>
            </a:r>
          </a:p>
          <a:p>
            <a:pPr algn="just" eaLnBrk="1" hangingPunct="1">
              <a:buFont typeface="Wingdings" pitchFamily="2" charset="2"/>
              <a:buNone/>
            </a:pPr>
            <a:r>
              <a:rPr lang="ru-RU" sz="1800" dirty="0" smtClean="0">
                <a:solidFill>
                  <a:srgbClr val="FF99CC"/>
                </a:solidFill>
                <a:effectLst>
                  <a:outerShdw blurRad="38100" dist="38100" dir="2700000" algn="tl">
                    <a:srgbClr val="000000"/>
                  </a:outerShdw>
                </a:effectLst>
                <a:latin typeface="Times New Roman" pitchFamily="18" charset="0"/>
                <a:cs typeface="Times New Roman" pitchFamily="18" charset="0"/>
              </a:rPr>
              <a:t> </a:t>
            </a:r>
            <a:r>
              <a:rPr lang="ru-RU" sz="1800" dirty="0" smtClean="0">
                <a:effectLst>
                  <a:outerShdw blurRad="38100" dist="38100" dir="2700000" algn="tl">
                    <a:srgbClr val="000000"/>
                  </a:outerShdw>
                </a:effectLst>
                <a:latin typeface="Times New Roman" pitchFamily="18" charset="0"/>
                <a:cs typeface="Times New Roman" pitchFamily="18" charset="0"/>
              </a:rPr>
              <a:t>	</a:t>
            </a:r>
            <a:r>
              <a:rPr lang="ru-RU" sz="1800" dirty="0" smtClean="0">
                <a:solidFill>
                  <a:srgbClr val="FF99CC"/>
                </a:solidFill>
                <a:effectLst>
                  <a:outerShdw blurRad="38100" dist="38100" dir="2700000" algn="tl">
                    <a:srgbClr val="000000"/>
                  </a:outerShdw>
                </a:effectLst>
                <a:latin typeface="Times New Roman" pitchFamily="18" charset="0"/>
                <a:cs typeface="Times New Roman" pitchFamily="18" charset="0"/>
              </a:rPr>
              <a:t>	</a:t>
            </a:r>
            <a:r>
              <a:rPr lang="ru-RU" sz="1800" b="1" u="sng" dirty="0" smtClean="0">
                <a:solidFill>
                  <a:srgbClr val="FF0000"/>
                </a:solidFill>
                <a:effectLst>
                  <a:outerShdw blurRad="38100" dist="38100" dir="2700000" algn="tl">
                    <a:srgbClr val="000000"/>
                  </a:outerShdw>
                </a:effectLst>
                <a:latin typeface="Times New Roman" pitchFamily="18" charset="0"/>
                <a:cs typeface="Times New Roman" pitchFamily="18" charset="0"/>
              </a:rPr>
              <a:t>СЛУЖБА </a:t>
            </a:r>
            <a:r>
              <a:rPr lang="ru-RU" sz="1800" b="1" u="sng" dirty="0" smtClean="0">
                <a:solidFill>
                  <a:srgbClr val="FF0000"/>
                </a:solidFill>
                <a:effectLst>
                  <a:outerShdw blurRad="38100" dist="38100" dir="2700000" algn="tl">
                    <a:srgbClr val="000000"/>
                  </a:outerShdw>
                </a:effectLst>
                <a:latin typeface="Times New Roman" pitchFamily="18" charset="0"/>
                <a:cs typeface="Times New Roman" pitchFamily="18" charset="0"/>
              </a:rPr>
              <a:t>ОХРАНЫ ОБЩЕСТВЕННОГО ПОРЯДКА</a:t>
            </a:r>
            <a:r>
              <a:rPr lang="ru-RU" sz="1800" dirty="0" smtClean="0">
                <a:effectLst>
                  <a:outerShdw blurRad="38100" dist="38100" dir="2700000" algn="tl">
                    <a:srgbClr val="000000"/>
                  </a:outerShdw>
                </a:effectLst>
              </a:rPr>
              <a:t> </a:t>
            </a:r>
            <a:r>
              <a:rPr lang="ru-RU" sz="1800" dirty="0" smtClean="0">
                <a:effectLst>
                  <a:outerShdw blurRad="38100" dist="38100" dir="2700000" algn="tl">
                    <a:srgbClr val="000000"/>
                  </a:outerShdw>
                </a:effectLst>
                <a:latin typeface="Times New Roman" pitchFamily="18" charset="0"/>
                <a:cs typeface="Times New Roman" pitchFamily="18" charset="0"/>
              </a:rPr>
              <a:t>осуществляет:</a:t>
            </a:r>
          </a:p>
          <a:p>
            <a:pPr algn="just" eaLnBrk="1" hangingPunct="1"/>
            <a:r>
              <a:rPr lang="ru-RU" sz="1800" dirty="0" smtClean="0">
                <a:solidFill>
                  <a:srgbClr val="99FF99"/>
                </a:solidFill>
                <a:effectLst>
                  <a:outerShdw blurRad="38100" dist="38100" dir="2700000" algn="tl">
                    <a:srgbClr val="000000"/>
                  </a:outerShdw>
                </a:effectLst>
                <a:latin typeface="Times New Roman" pitchFamily="18" charset="0"/>
                <a:cs typeface="Times New Roman" pitchFamily="18" charset="0"/>
              </a:rPr>
              <a:t>проведение периодических проверок правомерности проживания граждан, использования квартир и подвальных помещений,</a:t>
            </a:r>
            <a:br>
              <a:rPr lang="ru-RU" sz="1800" dirty="0" smtClean="0">
                <a:solidFill>
                  <a:srgbClr val="99FF99"/>
                </a:solidFill>
                <a:effectLst>
                  <a:outerShdw blurRad="38100" dist="38100" dir="2700000" algn="tl">
                    <a:srgbClr val="000000"/>
                  </a:outerShdw>
                </a:effectLst>
                <a:latin typeface="Times New Roman" pitchFamily="18" charset="0"/>
                <a:cs typeface="Times New Roman" pitchFamily="18" charset="0"/>
              </a:rPr>
            </a:br>
            <a:r>
              <a:rPr lang="ru-RU" sz="1800" dirty="0" smtClean="0">
                <a:solidFill>
                  <a:srgbClr val="99FF99"/>
                </a:solidFill>
                <a:effectLst>
                  <a:outerShdw blurRad="38100" dist="38100" dir="2700000" algn="tl">
                    <a:srgbClr val="000000"/>
                  </a:outerShdw>
                </a:effectLst>
                <a:latin typeface="Times New Roman" pitchFamily="18" charset="0"/>
                <a:cs typeface="Times New Roman" pitchFamily="18" charset="0"/>
              </a:rPr>
              <a:t>сдаваемых в аренду (под наем) предприятиям, учреждениям, организациям и частным лицам, а также гостиниц, ресторанов с целью</a:t>
            </a:r>
            <a:br>
              <a:rPr lang="ru-RU" sz="1800" dirty="0" smtClean="0">
                <a:solidFill>
                  <a:srgbClr val="99FF99"/>
                </a:solidFill>
                <a:effectLst>
                  <a:outerShdw blurRad="38100" dist="38100" dir="2700000" algn="tl">
                    <a:srgbClr val="000000"/>
                  </a:outerShdw>
                </a:effectLst>
                <a:latin typeface="Times New Roman" pitchFamily="18" charset="0"/>
                <a:cs typeface="Times New Roman" pitchFamily="18" charset="0"/>
              </a:rPr>
            </a:br>
            <a:r>
              <a:rPr lang="ru-RU" sz="1800" dirty="0" smtClean="0">
                <a:solidFill>
                  <a:srgbClr val="99FF99"/>
                </a:solidFill>
                <a:effectLst>
                  <a:outerShdw blurRad="38100" dist="38100" dir="2700000" algn="tl">
                    <a:srgbClr val="000000"/>
                  </a:outerShdw>
                </a:effectLst>
                <a:latin typeface="Times New Roman" pitchFamily="18" charset="0"/>
                <a:cs typeface="Times New Roman" pitchFamily="18" charset="0"/>
              </a:rPr>
              <a:t>установления и принятия мер к лицам (организациям), незаконно</a:t>
            </a:r>
            <a:br>
              <a:rPr lang="ru-RU" sz="1800" dirty="0" smtClean="0">
                <a:solidFill>
                  <a:srgbClr val="99FF99"/>
                </a:solidFill>
                <a:effectLst>
                  <a:outerShdw blurRad="38100" dist="38100" dir="2700000" algn="tl">
                    <a:srgbClr val="000000"/>
                  </a:outerShdw>
                </a:effectLst>
                <a:latin typeface="Times New Roman" pitchFamily="18" charset="0"/>
                <a:cs typeface="Times New Roman" pitchFamily="18" charset="0"/>
              </a:rPr>
            </a:br>
            <a:r>
              <a:rPr lang="ru-RU" sz="1800" dirty="0" smtClean="0">
                <a:solidFill>
                  <a:srgbClr val="99FF99"/>
                </a:solidFill>
                <a:effectLst>
                  <a:outerShdw blurRad="38100" dist="38100" dir="2700000" algn="tl">
                    <a:srgbClr val="000000"/>
                  </a:outerShdw>
                </a:effectLst>
                <a:latin typeface="Times New Roman" pitchFamily="18" charset="0"/>
                <a:cs typeface="Times New Roman" pitchFamily="18" charset="0"/>
              </a:rPr>
              <a:t>хранящим оружие, боеприпасы и другие средства поражения;</a:t>
            </a:r>
          </a:p>
          <a:p>
            <a:pPr algn="just" eaLnBrk="1" hangingPunct="1"/>
            <a:r>
              <a:rPr lang="ru-RU" sz="1800" dirty="0" smtClean="0">
                <a:solidFill>
                  <a:srgbClr val="FF9900"/>
                </a:solidFill>
                <a:effectLst>
                  <a:outerShdw blurRad="38100" dist="38100" dir="2700000" algn="tl">
                    <a:srgbClr val="000000"/>
                  </a:outerShdw>
                </a:effectLst>
                <a:latin typeface="Times New Roman" pitchFamily="18" charset="0"/>
                <a:cs typeface="Times New Roman" pitchFamily="18" charset="0"/>
              </a:rPr>
              <a:t>контроль над доступом в пустые помещения, чердаки и подвалы;</a:t>
            </a:r>
          </a:p>
          <a:p>
            <a:pPr algn="just" eaLnBrk="1" hangingPunct="1"/>
            <a:r>
              <a:rPr lang="ru-RU" sz="1800" dirty="0" smtClean="0">
                <a:solidFill>
                  <a:srgbClr val="99FFCC"/>
                </a:solidFill>
                <a:effectLst>
                  <a:outerShdw blurRad="38100" dist="38100" dir="2700000" algn="tl">
                    <a:srgbClr val="000000"/>
                  </a:outerShdw>
                </a:effectLst>
                <a:latin typeface="Times New Roman" pitchFamily="18" charset="0"/>
                <a:cs typeface="Times New Roman" pitchFamily="18" charset="0"/>
              </a:rPr>
              <a:t>прекращение деятельности частных охранных предприятий и</a:t>
            </a:r>
            <a:br>
              <a:rPr lang="ru-RU" sz="1800" dirty="0" smtClean="0">
                <a:solidFill>
                  <a:srgbClr val="99FFCC"/>
                </a:solidFill>
                <a:effectLst>
                  <a:outerShdw blurRad="38100" dist="38100" dir="2700000" algn="tl">
                    <a:srgbClr val="000000"/>
                  </a:outerShdw>
                </a:effectLst>
                <a:latin typeface="Times New Roman" pitchFamily="18" charset="0"/>
                <a:cs typeface="Times New Roman" pitchFamily="18" charset="0"/>
              </a:rPr>
            </a:br>
            <a:r>
              <a:rPr lang="ru-RU" sz="1800" dirty="0" smtClean="0">
                <a:solidFill>
                  <a:srgbClr val="99FFCC"/>
                </a:solidFill>
                <a:effectLst>
                  <a:outerShdw blurRad="38100" dist="38100" dir="2700000" algn="tl">
                    <a:srgbClr val="000000"/>
                  </a:outerShdw>
                </a:effectLst>
                <a:latin typeface="Times New Roman" pitchFamily="18" charset="0"/>
                <a:cs typeface="Times New Roman" pitchFamily="18" charset="0"/>
              </a:rPr>
              <a:t>служб безопасности, находящихся под контролем террористических</a:t>
            </a:r>
            <a:br>
              <a:rPr lang="ru-RU" sz="1800" dirty="0" smtClean="0">
                <a:solidFill>
                  <a:srgbClr val="99FFCC"/>
                </a:solidFill>
                <a:effectLst>
                  <a:outerShdw blurRad="38100" dist="38100" dir="2700000" algn="tl">
                    <a:srgbClr val="000000"/>
                  </a:outerShdw>
                </a:effectLst>
                <a:latin typeface="Times New Roman" pitchFamily="18" charset="0"/>
                <a:cs typeface="Times New Roman" pitchFamily="18" charset="0"/>
              </a:rPr>
            </a:br>
            <a:r>
              <a:rPr lang="ru-RU" sz="1800" dirty="0" smtClean="0">
                <a:solidFill>
                  <a:srgbClr val="99FFCC"/>
                </a:solidFill>
                <a:effectLst>
                  <a:outerShdw blurRad="38100" dist="38100" dir="2700000" algn="tl">
                    <a:srgbClr val="000000"/>
                  </a:outerShdw>
                </a:effectLst>
                <a:latin typeface="Times New Roman" pitchFamily="18" charset="0"/>
                <a:cs typeface="Times New Roman" pitchFamily="18" charset="0"/>
              </a:rPr>
              <a:t>организаций (сообществ);</a:t>
            </a:r>
          </a:p>
          <a:p>
            <a:pPr algn="just" eaLnBrk="1" hangingPunct="1"/>
            <a:r>
              <a:rPr lang="ru-RU" sz="1800" dirty="0" smtClean="0">
                <a:solidFill>
                  <a:srgbClr val="FFFF66"/>
                </a:solidFill>
                <a:effectLst>
                  <a:outerShdw blurRad="38100" dist="38100" dir="2700000" algn="tl">
                    <a:srgbClr val="000000"/>
                  </a:outerShdw>
                </a:effectLst>
                <a:latin typeface="Times New Roman" pitchFamily="18" charset="0"/>
                <a:cs typeface="Times New Roman" pitchFamily="18" charset="0"/>
              </a:rPr>
              <a:t>проведение разъяснительной работы среди населения, в общественных организациях, трудовых коллективах в целях предупреждения преступлений террористического характера;</a:t>
            </a:r>
          </a:p>
          <a:p>
            <a:pPr algn="just" eaLnBrk="1" hangingPunct="1"/>
            <a:r>
              <a:rPr lang="ru-RU" sz="1800" dirty="0" smtClean="0">
                <a:effectLst>
                  <a:outerShdw blurRad="38100" dist="38100" dir="2700000" algn="tl">
                    <a:srgbClr val="000000"/>
                  </a:outerShdw>
                </a:effectLst>
                <a:latin typeface="Times New Roman" pitchFamily="18" charset="0"/>
                <a:cs typeface="Times New Roman" pitchFamily="18" charset="0"/>
              </a:rPr>
              <a:t>корректировку системы единой дислокации с целью максимального сближения постов и маршрутов патрулей к местам воз­можного совершения преступлений террористического характера.</a:t>
            </a:r>
          </a:p>
          <a:p>
            <a:pPr algn="just" eaLnBrk="1" hangingPunct="1">
              <a:buFont typeface="Wingdings" pitchFamily="2" charset="2"/>
              <a:buNone/>
            </a:pPr>
            <a:endParaRPr lang="ru-RU" sz="1800" dirty="0" smtClean="0">
              <a:solidFill>
                <a:srgbClr val="FF66CC"/>
              </a:solidFill>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rot="10800000" flipH="1" flipV="1">
            <a:off x="45719" y="692696"/>
            <a:ext cx="421825" cy="360040"/>
          </a:xfrm>
        </p:spPr>
        <p:txBody>
          <a:bodyPr/>
          <a:lstStyle/>
          <a:p>
            <a:pPr eaLnBrk="1" hangingPunct="1">
              <a:defRPr/>
            </a:pPr>
            <a:endParaRPr lang="ru-RU" dirty="0">
              <a:effectLst>
                <a:outerShdw blurRad="38100" dist="38100" dir="2700000" algn="tl">
                  <a:srgbClr val="000000"/>
                </a:outerShdw>
              </a:effectLst>
            </a:endParaRPr>
          </a:p>
        </p:txBody>
      </p:sp>
    </p:spTree>
    <p:custDataLst>
      <p:tags r:id="rId1"/>
    </p:custData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1971">
                                            <p:txEl>
                                              <p:pRg st="3" end="3"/>
                                            </p:txEl>
                                          </p:spTgt>
                                        </p:tgtEl>
                                        <p:attrNameLst>
                                          <p:attrName>style.visibility</p:attrName>
                                        </p:attrNameLst>
                                      </p:cBhvr>
                                      <p:to>
                                        <p:strVal val="visible"/>
                                      </p:to>
                                    </p:set>
                                    <p:animEffect transition="in" filter="fade">
                                      <p:cBhvr>
                                        <p:cTn id="35" dur="500"/>
                                        <p:tgtEl>
                                          <p:spTgt spid="211971">
                                            <p:txEl>
                                              <p:pRg st="3" end="3"/>
                                            </p:txEl>
                                          </p:spTgt>
                                        </p:tgtEl>
                                      </p:cBhvr>
                                    </p:animEffect>
                                    <p:anim calcmode="lin" valueType="num">
                                      <p:cBhvr>
                                        <p:cTn id="36"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197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11971">
                                            <p:txEl>
                                              <p:pRg st="4" end="4"/>
                                            </p:txEl>
                                          </p:spTgt>
                                        </p:tgtEl>
                                        <p:attrNameLst>
                                          <p:attrName>style.visibility</p:attrName>
                                        </p:attrNameLst>
                                      </p:cBhvr>
                                      <p:to>
                                        <p:strVal val="visible"/>
                                      </p:to>
                                    </p:set>
                                    <p:animEffect transition="in" filter="fade">
                                      <p:cBhvr>
                                        <p:cTn id="42" dur="500"/>
                                        <p:tgtEl>
                                          <p:spTgt spid="211971">
                                            <p:txEl>
                                              <p:pRg st="4" end="4"/>
                                            </p:txEl>
                                          </p:spTgt>
                                        </p:tgtEl>
                                      </p:cBhvr>
                                    </p:animEffect>
                                    <p:anim calcmode="lin" valueType="num">
                                      <p:cBhvr>
                                        <p:cTn id="43"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1197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11971">
                                            <p:txEl>
                                              <p:pRg st="5" end="5"/>
                                            </p:txEl>
                                          </p:spTgt>
                                        </p:tgtEl>
                                        <p:attrNameLst>
                                          <p:attrName>style.visibility</p:attrName>
                                        </p:attrNameLst>
                                      </p:cBhvr>
                                      <p:to>
                                        <p:strVal val="visible"/>
                                      </p:to>
                                    </p:set>
                                    <p:animEffect transition="in" filter="fade">
                                      <p:cBhvr>
                                        <p:cTn id="49" dur="500"/>
                                        <p:tgtEl>
                                          <p:spTgt spid="211971">
                                            <p:txEl>
                                              <p:pRg st="5" end="5"/>
                                            </p:txEl>
                                          </p:spTgt>
                                        </p:tgtEl>
                                      </p:cBhvr>
                                    </p:animEffect>
                                    <p:anim calcmode="lin" valueType="num">
                                      <p:cBhvr>
                                        <p:cTn id="50" dur="500" fill="hold"/>
                                        <p:tgtEl>
                                          <p:spTgt spid="21197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1197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11971">
                                            <p:txEl>
                                              <p:pRg st="6" end="6"/>
                                            </p:txEl>
                                          </p:spTgt>
                                        </p:tgtEl>
                                        <p:attrNameLst>
                                          <p:attrName>style.visibility</p:attrName>
                                        </p:attrNameLst>
                                      </p:cBhvr>
                                      <p:to>
                                        <p:strVal val="visible"/>
                                      </p:to>
                                    </p:set>
                                    <p:animEffect transition="in" filter="fade">
                                      <p:cBhvr>
                                        <p:cTn id="56" dur="500"/>
                                        <p:tgtEl>
                                          <p:spTgt spid="211971">
                                            <p:txEl>
                                              <p:pRg st="6" end="6"/>
                                            </p:txEl>
                                          </p:spTgt>
                                        </p:tgtEl>
                                      </p:cBhvr>
                                    </p:animEffect>
                                    <p:anim calcmode="lin" valueType="num">
                                      <p:cBhvr>
                                        <p:cTn id="57" dur="500" fill="hold"/>
                                        <p:tgtEl>
                                          <p:spTgt spid="21197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1197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11971">
                                            <p:txEl>
                                              <p:pRg st="7" end="7"/>
                                            </p:txEl>
                                          </p:spTgt>
                                        </p:tgtEl>
                                        <p:attrNameLst>
                                          <p:attrName>style.visibility</p:attrName>
                                        </p:attrNameLst>
                                      </p:cBhvr>
                                      <p:to>
                                        <p:strVal val="visible"/>
                                      </p:to>
                                    </p:set>
                                    <p:animEffect transition="in" filter="fade">
                                      <p:cBhvr>
                                        <p:cTn id="63" dur="500"/>
                                        <p:tgtEl>
                                          <p:spTgt spid="211971">
                                            <p:txEl>
                                              <p:pRg st="7" end="7"/>
                                            </p:txEl>
                                          </p:spTgt>
                                        </p:tgtEl>
                                      </p:cBhvr>
                                    </p:animEffect>
                                    <p:anim calcmode="lin" valueType="num">
                                      <p:cBhvr>
                                        <p:cTn id="64" dur="500" fill="hold"/>
                                        <p:tgtEl>
                                          <p:spTgt spid="21197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21197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211971">
                                            <p:txEl>
                                              <p:pRg st="8" end="8"/>
                                            </p:txEl>
                                          </p:spTgt>
                                        </p:tgtEl>
                                        <p:attrNameLst>
                                          <p:attrName>style.visibility</p:attrName>
                                        </p:attrNameLst>
                                      </p:cBhvr>
                                      <p:to>
                                        <p:strVal val="visible"/>
                                      </p:to>
                                    </p:set>
                                    <p:animEffect transition="in" filter="fade">
                                      <p:cBhvr>
                                        <p:cTn id="70" dur="500"/>
                                        <p:tgtEl>
                                          <p:spTgt spid="211971">
                                            <p:txEl>
                                              <p:pRg st="8" end="8"/>
                                            </p:txEl>
                                          </p:spTgt>
                                        </p:tgtEl>
                                      </p:cBhvr>
                                    </p:animEffect>
                                    <p:anim calcmode="lin" valueType="num">
                                      <p:cBhvr>
                                        <p:cTn id="71" dur="500" fill="hold"/>
                                        <p:tgtEl>
                                          <p:spTgt spid="211971">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211971">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defRPr/>
            </a:pPr>
            <a:r>
              <a:rPr lang="ru-RU" sz="1000" b="1" dirty="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1000" dirty="0">
                <a:effectLst>
                  <a:outerShdw blurRad="38100" dist="38100" dir="2700000" algn="tl">
                    <a:srgbClr val="000000"/>
                  </a:outerShdw>
                </a:effectLst>
              </a:rPr>
              <a:t>		</a:t>
            </a:r>
            <a:r>
              <a:rPr lang="ru-RU" sz="2000" b="1" u="sng" dirty="0">
                <a:solidFill>
                  <a:srgbClr val="FF0000"/>
                </a:solidFill>
                <a:effectLst>
                  <a:outerShdw blurRad="38100" dist="38100" dir="2700000" algn="tl">
                    <a:srgbClr val="000000"/>
                  </a:outerShdw>
                </a:effectLst>
                <a:latin typeface="Times New Roman" pitchFamily="18" charset="0"/>
                <a:cs typeface="Times New Roman" pitchFamily="18" charset="0"/>
              </a:rPr>
              <a:t>ПАСПОРТНО-ВИЗОВАЯ СЛУЖБА</a:t>
            </a:r>
            <a:r>
              <a:rPr lang="ru-RU" sz="2000"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ru-RU" sz="2000" dirty="0">
                <a:solidFill>
                  <a:schemeClr val="tx1">
                    <a:lumMod val="75000"/>
                  </a:schemeClr>
                </a:solidFill>
                <a:effectLst>
                  <a:outerShdw blurRad="38100" dist="38100" dir="2700000" algn="tl">
                    <a:srgbClr val="000000"/>
                  </a:outerShdw>
                </a:effectLst>
                <a:latin typeface="Times New Roman" pitchFamily="18" charset="0"/>
                <a:cs typeface="Times New Roman" pitchFamily="18" charset="0"/>
              </a:rPr>
              <a:t>участвует в:</a:t>
            </a:r>
          </a:p>
          <a:p>
            <a:pPr eaLnBrk="1" hangingPunct="1">
              <a:defRPr/>
            </a:pPr>
            <a:r>
              <a:rPr lang="ru-RU" sz="2000" dirty="0">
                <a:solidFill>
                  <a:schemeClr val="tx1">
                    <a:lumMod val="75000"/>
                  </a:schemeClr>
                </a:solidFill>
                <a:effectLst>
                  <a:outerShdw blurRad="38100" dist="38100" dir="2700000" algn="tl">
                    <a:srgbClr val="000000"/>
                  </a:outerShdw>
                </a:effectLst>
                <a:latin typeface="Times New Roman" pitchFamily="18" charset="0"/>
                <a:cs typeface="Times New Roman" pitchFamily="18" charset="0"/>
              </a:rPr>
              <a:t>установлении места нахождения граждан Российской Федерации, иностранных граждан и лиц без гражданства, в отношении которых имеется информация о намерении совершить преступление террористического характера;</a:t>
            </a:r>
          </a:p>
          <a:p>
            <a:pPr eaLnBrk="1" hangingPunct="1">
              <a:defRPr/>
            </a:pPr>
            <a:r>
              <a:rPr lang="ru-RU" sz="2000" dirty="0">
                <a:solidFill>
                  <a:schemeClr val="tx1">
                    <a:lumMod val="75000"/>
                  </a:schemeClr>
                </a:solidFill>
                <a:effectLst>
                  <a:outerShdw blurRad="38100" dist="38100" dir="2700000" algn="tl">
                    <a:srgbClr val="000000"/>
                  </a:outerShdw>
                </a:effectLst>
                <a:latin typeface="Times New Roman" pitchFamily="18" charset="0"/>
                <a:cs typeface="Times New Roman" pitchFamily="18" charset="0"/>
              </a:rPr>
              <a:t>выявлении лиц, нарушающих правила регистрационного учета, а также  пребывания, иностранных граждан и лиц без гражданства на территории Российской Федерации;</a:t>
            </a:r>
          </a:p>
          <a:p>
            <a:pPr eaLnBrk="1" hangingPunct="1">
              <a:defRPr/>
            </a:pPr>
            <a:r>
              <a:rPr lang="ru-RU" sz="2000" dirty="0">
                <a:solidFill>
                  <a:schemeClr val="tx1">
                    <a:lumMod val="75000"/>
                  </a:schemeClr>
                </a:solidFill>
                <a:effectLst>
                  <a:outerShdw blurRad="38100" dist="38100" dir="2700000" algn="tl">
                    <a:srgbClr val="000000"/>
                  </a:outerShdw>
                </a:effectLst>
                <a:latin typeface="Times New Roman" pitchFamily="18" charset="0"/>
                <a:cs typeface="Times New Roman" pitchFamily="18" charset="0"/>
              </a:rPr>
              <a:t>информировании заинтересованных служб о лицах, прибывших из зон внутренних вооруженных конфликтов, для дальнейшей проверки их возможной причастности к совершению преступлений террористического характера и т.д.</a:t>
            </a:r>
          </a:p>
          <a:p>
            <a:pPr algn="just" eaLnBrk="1" hangingPunct="1">
              <a:buFont typeface="Wingdings" pitchFamily="2" charset="2"/>
              <a:buNone/>
              <a:defRPr/>
            </a:pPr>
            <a:r>
              <a:rPr lang="ru-RU" sz="2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ru-RU" sz="2000" b="1" u="sng" dirty="0">
                <a:solidFill>
                  <a:srgbClr val="FF0000"/>
                </a:solidFill>
                <a:effectLst>
                  <a:outerShdw blurRad="38100" dist="38100" dir="2700000" algn="tl">
                    <a:srgbClr val="000000"/>
                  </a:outerShdw>
                </a:effectLst>
                <a:latin typeface="Times New Roman" pitchFamily="18" charset="0"/>
                <a:cs typeface="Times New Roman" pitchFamily="18" charset="0"/>
              </a:rPr>
              <a:t>ПОДРАЗДЕЛЕНИЯ ГИБДД</a:t>
            </a:r>
            <a:r>
              <a:rPr lang="ru-RU" sz="2000" b="1" dirty="0">
                <a:effectLst>
                  <a:outerShdw blurRad="38100" dist="38100" dir="2700000" algn="tl">
                    <a:srgbClr val="000000"/>
                  </a:outerShdw>
                </a:effectLst>
                <a:latin typeface="Times New Roman" pitchFamily="18" charset="0"/>
                <a:cs typeface="Times New Roman" pitchFamily="18" charset="0"/>
              </a:rPr>
              <a:t> </a:t>
            </a:r>
            <a:r>
              <a:rPr lang="ru-RU" sz="2000" dirty="0">
                <a:solidFill>
                  <a:schemeClr val="accent2">
                    <a:lumMod val="20000"/>
                    <a:lumOff val="80000"/>
                  </a:schemeClr>
                </a:solidFill>
                <a:effectLst>
                  <a:outerShdw blurRad="38100" dist="38100" dir="2700000" algn="tl">
                    <a:srgbClr val="000000"/>
                  </a:outerShdw>
                </a:effectLst>
                <a:latin typeface="Times New Roman" pitchFamily="18" charset="0"/>
                <a:cs typeface="Times New Roman" pitchFamily="18" charset="0"/>
              </a:rPr>
              <a:t>выполняют проверку документов у водителей и пассажиров в целях выявления и задержания лиц, подозреваемых в принадлежности к террористическим организациям (или группам), а также незаконно перевозящих оружие, боеприпасы, взрывчатые устройства, зажигательные, химиче­ские, сильнодействующие ядовитые вещества, бактериологические, наркотические и психотропные средства, и передачу их в органы внутренних дел.</a:t>
            </a:r>
          </a:p>
          <a:p>
            <a:pPr eaLnBrk="1" hangingPunct="1">
              <a:defRPr/>
            </a:pPr>
            <a:endParaRPr lang="ru-RU" sz="1800" dirty="0">
              <a:effectLst>
                <a:outerShdw blurRad="38100" dist="38100" dir="2700000" algn="tl">
                  <a:srgbClr val="000000"/>
                </a:outerShdw>
              </a:effectLst>
            </a:endParaRPr>
          </a:p>
          <a:p>
            <a:pPr algn="just" eaLnBrk="1" hangingPunct="1">
              <a:buFont typeface="Wingdings" pitchFamily="2" charset="2"/>
              <a:buNone/>
              <a:defRPr/>
            </a:pPr>
            <a:endParaRPr lang="ru-RU" sz="1800" dirty="0">
              <a:effectLst>
                <a:outerShdw blurRad="38100" dist="38100" dir="2700000" algn="tl">
                  <a:srgbClr val="000000"/>
                </a:outerShdw>
              </a:effectLst>
            </a:endParaRPr>
          </a:p>
          <a:p>
            <a:pPr algn="just" eaLnBrk="1" hangingPunct="1">
              <a:buFont typeface="Wingdings" pitchFamily="2" charset="2"/>
              <a:buNone/>
              <a:defRPr/>
            </a:pPr>
            <a:endParaRPr lang="ru-RU" sz="1800" dirty="0">
              <a:solidFill>
                <a:srgbClr val="FF66CC"/>
              </a:solidFill>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8072438" y="304800"/>
            <a:ext cx="538162" cy="481013"/>
          </a:xfrm>
        </p:spPr>
        <p:txBody>
          <a:bodyPr/>
          <a:lstStyle/>
          <a:p>
            <a:pPr eaLnBrk="1" hangingPunct="1">
              <a:defRPr/>
            </a:pPr>
            <a:endParaRPr lang="ru-RU" dirty="0">
              <a:effectLst>
                <a:outerShdw blurRad="38100" dist="38100" dir="2700000" algn="tl">
                  <a:srgbClr val="000000"/>
                </a:outerShdw>
              </a:effectLst>
            </a:endParaRPr>
          </a:p>
        </p:txBody>
      </p:sp>
    </p:spTree>
    <p:custDataLst>
      <p:tags r:id="rId1"/>
    </p:custData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1971">
                                            <p:txEl>
                                              <p:pRg st="3" end="3"/>
                                            </p:txEl>
                                          </p:spTgt>
                                        </p:tgtEl>
                                        <p:attrNameLst>
                                          <p:attrName>style.visibility</p:attrName>
                                        </p:attrNameLst>
                                      </p:cBhvr>
                                      <p:to>
                                        <p:strVal val="visible"/>
                                      </p:to>
                                    </p:set>
                                    <p:animEffect transition="in" filter="fade">
                                      <p:cBhvr>
                                        <p:cTn id="35" dur="500"/>
                                        <p:tgtEl>
                                          <p:spTgt spid="211971">
                                            <p:txEl>
                                              <p:pRg st="3" end="3"/>
                                            </p:txEl>
                                          </p:spTgt>
                                        </p:tgtEl>
                                      </p:cBhvr>
                                    </p:animEffect>
                                    <p:anim calcmode="lin" valueType="num">
                                      <p:cBhvr>
                                        <p:cTn id="36"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197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11971">
                                            <p:txEl>
                                              <p:pRg st="4" end="4"/>
                                            </p:txEl>
                                          </p:spTgt>
                                        </p:tgtEl>
                                        <p:attrNameLst>
                                          <p:attrName>style.visibility</p:attrName>
                                        </p:attrNameLst>
                                      </p:cBhvr>
                                      <p:to>
                                        <p:strVal val="visible"/>
                                      </p:to>
                                    </p:set>
                                    <p:animEffect transition="in" filter="fade">
                                      <p:cBhvr>
                                        <p:cTn id="42" dur="500"/>
                                        <p:tgtEl>
                                          <p:spTgt spid="211971">
                                            <p:txEl>
                                              <p:pRg st="4" end="4"/>
                                            </p:txEl>
                                          </p:spTgt>
                                        </p:tgtEl>
                                      </p:cBhvr>
                                    </p:animEffect>
                                    <p:anim calcmode="lin" valueType="num">
                                      <p:cBhvr>
                                        <p:cTn id="43"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1197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11971">
                                            <p:txEl>
                                              <p:pRg st="5" end="5"/>
                                            </p:txEl>
                                          </p:spTgt>
                                        </p:tgtEl>
                                        <p:attrNameLst>
                                          <p:attrName>style.visibility</p:attrName>
                                        </p:attrNameLst>
                                      </p:cBhvr>
                                      <p:to>
                                        <p:strVal val="visible"/>
                                      </p:to>
                                    </p:set>
                                    <p:animEffect transition="in" filter="fade">
                                      <p:cBhvr>
                                        <p:cTn id="49" dur="500"/>
                                        <p:tgtEl>
                                          <p:spTgt spid="211971">
                                            <p:txEl>
                                              <p:pRg st="5" end="5"/>
                                            </p:txEl>
                                          </p:spTgt>
                                        </p:tgtEl>
                                      </p:cBhvr>
                                    </p:animEffect>
                                    <p:anim calcmode="lin" valueType="num">
                                      <p:cBhvr>
                                        <p:cTn id="50" dur="500" fill="hold"/>
                                        <p:tgtEl>
                                          <p:spTgt spid="21197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1197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defRPr/>
            </a:pPr>
            <a:r>
              <a:rPr lang="ru-RU" sz="1000" b="1" dirty="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1000" dirty="0">
                <a:effectLst>
                  <a:outerShdw blurRad="38100" dist="38100" dir="2700000" algn="tl">
                    <a:srgbClr val="000000"/>
                  </a:outerShdw>
                </a:effectLst>
              </a:rPr>
              <a:t>		</a:t>
            </a:r>
            <a:endParaRPr lang="ru-RU" sz="1000" dirty="0">
              <a:solidFill>
                <a:srgbClr val="FF66CC"/>
              </a:solidFill>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defRPr/>
            </a:pPr>
            <a:r>
              <a:rPr lang="ru-RU" sz="2000" dirty="0">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ru-RU" sz="2000" b="1" u="sng" dirty="0">
                <a:solidFill>
                  <a:srgbClr val="FF0000"/>
                </a:solidFill>
                <a:effectLst>
                  <a:outerShdw blurRad="38100" dist="38100" dir="2700000" algn="tl">
                    <a:srgbClr val="000000"/>
                  </a:outerShdw>
                </a:effectLst>
                <a:latin typeface="Times New Roman" pitchFamily="18" charset="0"/>
                <a:cs typeface="Times New Roman" pitchFamily="18" charset="0"/>
              </a:rPr>
              <a:t>ПОДРАЗДЕЛЕНИЯ УГОЛОВНОГО РОЗЫСКА </a:t>
            </a:r>
            <a:r>
              <a:rPr lang="ru-RU" sz="2000" dirty="0">
                <a:effectLst>
                  <a:outerShdw blurRad="38100" dist="38100" dir="2700000" algn="tl">
                    <a:srgbClr val="000000"/>
                  </a:outerShdw>
                </a:effectLst>
                <a:latin typeface="Times New Roman" pitchFamily="18" charset="0"/>
                <a:cs typeface="Times New Roman" pitchFamily="18" charset="0"/>
              </a:rPr>
              <a:t>участвуют в:</a:t>
            </a:r>
          </a:p>
          <a:p>
            <a:pPr algn="just" eaLnBrk="1" hangingPunct="1">
              <a:buFont typeface="Wingdings" pitchFamily="2" charset="2"/>
              <a:buNone/>
              <a:defRPr/>
            </a:pPr>
            <a:endParaRPr lang="ru-RU" sz="2000" dirty="0">
              <a:effectLst>
                <a:outerShdw blurRad="38100" dist="38100" dir="2700000" algn="tl">
                  <a:srgbClr val="000000"/>
                </a:outerShdw>
              </a:effectLst>
              <a:latin typeface="Times New Roman" pitchFamily="18" charset="0"/>
              <a:cs typeface="Times New Roman" pitchFamily="18" charset="0"/>
            </a:endParaRPr>
          </a:p>
          <a:p>
            <a:pPr algn="just" eaLnBrk="1" hangingPunct="1">
              <a:defRPr/>
            </a:pPr>
            <a:r>
              <a:rPr lang="ru-RU" sz="2000" dirty="0">
                <a:solidFill>
                  <a:srgbClr val="92D050"/>
                </a:solidFill>
                <a:effectLst>
                  <a:outerShdw blurRad="38100" dist="38100" dir="2700000" algn="tl">
                    <a:srgbClr val="000000"/>
                  </a:outerShdw>
                </a:effectLst>
                <a:latin typeface="Times New Roman" pitchFamily="18" charset="0"/>
                <a:cs typeface="Times New Roman" pitchFamily="18" charset="0"/>
              </a:rPr>
              <a:t>проведении на территории обслуживания совместно с другими органами оперативно-розыскных мероприятий по выявлению и перекрытию каналов поступления террористическим организациям (сообществам),террористическим группам финансовых средств, оружия, боеприпасов, взрывчатых веществ, устройств и других средств поражения;</a:t>
            </a:r>
          </a:p>
          <a:p>
            <a:pPr algn="just" eaLnBrk="1" hangingPunct="1">
              <a:defRPr/>
            </a:pPr>
            <a:endParaRPr lang="ru-RU" sz="2000" dirty="0">
              <a:effectLst>
                <a:outerShdw blurRad="38100" dist="38100" dir="2700000" algn="tl">
                  <a:srgbClr val="000000"/>
                </a:outerShdw>
              </a:effectLst>
              <a:latin typeface="Times New Roman" pitchFamily="18" charset="0"/>
              <a:cs typeface="Times New Roman" pitchFamily="18" charset="0"/>
            </a:endParaRPr>
          </a:p>
          <a:p>
            <a:pPr algn="just" eaLnBrk="1" hangingPunct="1">
              <a:defRPr/>
            </a:pPr>
            <a:r>
              <a:rPr lang="ru-RU" sz="2000" dirty="0">
                <a:solidFill>
                  <a:srgbClr val="00B0F0"/>
                </a:solidFill>
                <a:effectLst>
                  <a:outerShdw blurRad="38100" dist="38100" dir="2700000" algn="tl">
                    <a:srgbClr val="000000"/>
                  </a:outerShdw>
                </a:effectLst>
                <a:latin typeface="Times New Roman" pitchFamily="18" charset="0"/>
                <a:cs typeface="Times New Roman" pitchFamily="18" charset="0"/>
              </a:rPr>
              <a:t>проведении оперативно-розыскных мероприятий по выявлению мест расположения террористических групп;</a:t>
            </a:r>
          </a:p>
          <a:p>
            <a:pPr algn="just" eaLnBrk="1" hangingPunct="1">
              <a:defRPr/>
            </a:pPr>
            <a:endParaRPr lang="ru-RU" sz="2000" dirty="0">
              <a:effectLst>
                <a:outerShdw blurRad="38100" dist="38100" dir="2700000" algn="tl">
                  <a:srgbClr val="000000"/>
                </a:outerShdw>
              </a:effectLst>
              <a:latin typeface="Times New Roman" pitchFamily="18" charset="0"/>
              <a:cs typeface="Times New Roman" pitchFamily="18" charset="0"/>
            </a:endParaRPr>
          </a:p>
          <a:p>
            <a:pPr algn="just" eaLnBrk="1" hangingPunct="1">
              <a:defRPr/>
            </a:pPr>
            <a:r>
              <a:rPr lang="ru-RU" sz="2000" dirty="0">
                <a:solidFill>
                  <a:srgbClr val="CC99FF"/>
                </a:solidFill>
                <a:effectLst>
                  <a:outerShdw blurRad="38100" dist="38100" dir="2700000" algn="tl">
                    <a:srgbClr val="000000"/>
                  </a:outerShdw>
                </a:effectLst>
                <a:latin typeface="Times New Roman" pitchFamily="18" charset="0"/>
                <a:cs typeface="Times New Roman" pitchFamily="18" charset="0"/>
              </a:rPr>
              <a:t>розыске террористов, скрывшихся от следствия и суда, а также</a:t>
            </a:r>
            <a:br>
              <a:rPr lang="ru-RU" sz="2000" dirty="0">
                <a:solidFill>
                  <a:srgbClr val="CC99FF"/>
                </a:solidFill>
                <a:effectLst>
                  <a:outerShdw blurRad="38100" dist="38100" dir="2700000" algn="tl">
                    <a:srgbClr val="000000"/>
                  </a:outerShdw>
                </a:effectLst>
                <a:latin typeface="Times New Roman" pitchFamily="18" charset="0"/>
                <a:cs typeface="Times New Roman" pitchFamily="18" charset="0"/>
              </a:rPr>
            </a:br>
            <a:r>
              <a:rPr lang="ru-RU" sz="2000" dirty="0">
                <a:solidFill>
                  <a:srgbClr val="CC99FF"/>
                </a:solidFill>
                <a:effectLst>
                  <a:outerShdw blurRad="38100" dist="38100" dir="2700000" algn="tl">
                    <a:srgbClr val="000000"/>
                  </a:outerShdw>
                </a:effectLst>
                <a:latin typeface="Times New Roman" pitchFamily="18" charset="0"/>
                <a:cs typeface="Times New Roman" pitchFamily="18" charset="0"/>
              </a:rPr>
              <a:t>лиц, в отношении которых имеется информация о намерении совершить преступление террористической направленности и т.п.</a:t>
            </a:r>
          </a:p>
        </p:txBody>
      </p:sp>
      <p:sp>
        <p:nvSpPr>
          <p:cNvPr id="7" name="Заголовок 6"/>
          <p:cNvSpPr>
            <a:spLocks noGrp="1"/>
          </p:cNvSpPr>
          <p:nvPr>
            <p:ph type="title" idx="4294967295"/>
          </p:nvPr>
        </p:nvSpPr>
        <p:spPr>
          <a:xfrm>
            <a:off x="8072438" y="304800"/>
            <a:ext cx="538162" cy="481013"/>
          </a:xfrm>
        </p:spPr>
        <p:txBody>
          <a:bodyPr/>
          <a:lstStyle/>
          <a:p>
            <a:pPr eaLnBrk="1" hangingPunct="1">
              <a:defRPr/>
            </a:pPr>
            <a:endParaRPr lang="ru-RU" dirty="0">
              <a:effectLst>
                <a:outerShdw blurRad="38100" dist="38100" dir="2700000" algn="tl">
                  <a:srgbClr val="000000"/>
                </a:outerShdw>
              </a:effectLst>
            </a:endParaRPr>
          </a:p>
        </p:txBody>
      </p:sp>
    </p:spTree>
    <p:custDataLst>
      <p:tags r:id="rId1"/>
    </p:custData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1971">
                                            <p:txEl>
                                              <p:pRg st="3" end="3"/>
                                            </p:txEl>
                                          </p:spTgt>
                                        </p:tgtEl>
                                        <p:attrNameLst>
                                          <p:attrName>style.visibility</p:attrName>
                                        </p:attrNameLst>
                                      </p:cBhvr>
                                      <p:to>
                                        <p:strVal val="visible"/>
                                      </p:to>
                                    </p:set>
                                    <p:animEffect transition="in" filter="fade">
                                      <p:cBhvr>
                                        <p:cTn id="35" dur="500"/>
                                        <p:tgtEl>
                                          <p:spTgt spid="211971">
                                            <p:txEl>
                                              <p:pRg st="3" end="3"/>
                                            </p:txEl>
                                          </p:spTgt>
                                        </p:tgtEl>
                                      </p:cBhvr>
                                    </p:animEffect>
                                    <p:anim calcmode="lin" valueType="num">
                                      <p:cBhvr>
                                        <p:cTn id="36"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197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11971">
                                            <p:txEl>
                                              <p:pRg st="5" end="5"/>
                                            </p:txEl>
                                          </p:spTgt>
                                        </p:tgtEl>
                                        <p:attrNameLst>
                                          <p:attrName>style.visibility</p:attrName>
                                        </p:attrNameLst>
                                      </p:cBhvr>
                                      <p:to>
                                        <p:strVal val="visible"/>
                                      </p:to>
                                    </p:set>
                                    <p:animEffect transition="in" filter="fade">
                                      <p:cBhvr>
                                        <p:cTn id="42" dur="500"/>
                                        <p:tgtEl>
                                          <p:spTgt spid="211971">
                                            <p:txEl>
                                              <p:pRg st="5" end="5"/>
                                            </p:txEl>
                                          </p:spTgt>
                                        </p:tgtEl>
                                      </p:cBhvr>
                                    </p:animEffect>
                                    <p:anim calcmode="lin" valueType="num">
                                      <p:cBhvr>
                                        <p:cTn id="43" dur="500" fill="hold"/>
                                        <p:tgtEl>
                                          <p:spTgt spid="21197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1197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11971">
                                            <p:txEl>
                                              <p:pRg st="7" end="7"/>
                                            </p:txEl>
                                          </p:spTgt>
                                        </p:tgtEl>
                                        <p:attrNameLst>
                                          <p:attrName>style.visibility</p:attrName>
                                        </p:attrNameLst>
                                      </p:cBhvr>
                                      <p:to>
                                        <p:strVal val="visible"/>
                                      </p:to>
                                    </p:set>
                                    <p:animEffect transition="in" filter="fade">
                                      <p:cBhvr>
                                        <p:cTn id="49" dur="500"/>
                                        <p:tgtEl>
                                          <p:spTgt spid="211971">
                                            <p:txEl>
                                              <p:pRg st="7" end="7"/>
                                            </p:txEl>
                                          </p:spTgt>
                                        </p:tgtEl>
                                      </p:cBhvr>
                                    </p:animEffect>
                                    <p:anim calcmode="lin" valueType="num">
                                      <p:cBhvr>
                                        <p:cTn id="50" dur="500" fill="hold"/>
                                        <p:tgtEl>
                                          <p:spTgt spid="211971">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1197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11971">
                                            <p:txEl>
                                              <p:pRg st="9" end="9"/>
                                            </p:txEl>
                                          </p:spTgt>
                                        </p:tgtEl>
                                        <p:attrNameLst>
                                          <p:attrName>style.visibility</p:attrName>
                                        </p:attrNameLst>
                                      </p:cBhvr>
                                      <p:to>
                                        <p:strVal val="visible"/>
                                      </p:to>
                                    </p:set>
                                    <p:animEffect transition="in" filter="fade">
                                      <p:cBhvr>
                                        <p:cTn id="56" dur="500"/>
                                        <p:tgtEl>
                                          <p:spTgt spid="211971">
                                            <p:txEl>
                                              <p:pRg st="9" end="9"/>
                                            </p:txEl>
                                          </p:spTgt>
                                        </p:tgtEl>
                                      </p:cBhvr>
                                    </p:animEffect>
                                    <p:anim calcmode="lin" valueType="num">
                                      <p:cBhvr>
                                        <p:cTn id="57" dur="500" fill="hold"/>
                                        <p:tgtEl>
                                          <p:spTgt spid="211971">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211971">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defRPr/>
            </a:pPr>
            <a:r>
              <a:rPr lang="ru-RU" sz="1000" b="1" dirty="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1000" dirty="0">
                <a:effectLst>
                  <a:outerShdw blurRad="38100" dist="38100" dir="2700000" algn="tl">
                    <a:srgbClr val="000000"/>
                  </a:outerShdw>
                </a:effectLst>
              </a:rPr>
              <a:t>		</a:t>
            </a:r>
            <a:endParaRPr lang="ru-RU" sz="1000" dirty="0">
              <a:solidFill>
                <a:srgbClr val="FF66CC"/>
              </a:solidFill>
              <a:effectLst>
                <a:outerShdw blurRad="38100" dist="38100" dir="2700000" algn="tl">
                  <a:srgbClr val="000000"/>
                </a:outerShdw>
              </a:effectLst>
              <a:latin typeface="Times New Roman" pitchFamily="18" charset="0"/>
              <a:cs typeface="Times New Roman" pitchFamily="18" charset="0"/>
            </a:endParaRPr>
          </a:p>
          <a:p>
            <a:pPr eaLnBrk="1" hangingPunct="1">
              <a:buFont typeface="Wingdings" pitchFamily="2" charset="2"/>
              <a:buNone/>
              <a:defRPr/>
            </a:pPr>
            <a:r>
              <a:rPr lang="ru-RU" sz="2000" b="1" u="sng" dirty="0">
                <a:solidFill>
                  <a:srgbClr val="FF0000"/>
                </a:solidFill>
                <a:effectLst>
                  <a:outerShdw blurRad="38100" dist="38100" dir="2700000" algn="tl">
                    <a:srgbClr val="000000"/>
                  </a:outerShdw>
                </a:effectLst>
                <a:latin typeface="Times New Roman" pitchFamily="18" charset="0"/>
                <a:cs typeface="Times New Roman" pitchFamily="18" charset="0"/>
              </a:rPr>
              <a:t>СОТРУДНИКИ УГОЛОВОГО РОЗЫСКА:</a:t>
            </a:r>
          </a:p>
          <a:p>
            <a:pPr algn="just" eaLnBrk="1" hangingPunct="1">
              <a:defRPr/>
            </a:pPr>
            <a:r>
              <a:rPr lang="ru-RU" sz="2000" dirty="0">
                <a:solidFill>
                  <a:srgbClr val="FF9900"/>
                </a:solidFill>
                <a:effectLst>
                  <a:outerShdw blurRad="38100" dist="38100" dir="2700000" algn="tl">
                    <a:srgbClr val="000000"/>
                  </a:outerShdw>
                </a:effectLst>
                <a:latin typeface="Times New Roman" pitchFamily="18" charset="0"/>
                <a:cs typeface="Times New Roman" pitchFamily="18" charset="0"/>
              </a:rPr>
              <a:t>анализируют информацию о деятельности этнических организованных сообществ или групп;</a:t>
            </a:r>
          </a:p>
          <a:p>
            <a:pPr algn="just" eaLnBrk="1" hangingPunct="1">
              <a:defRPr/>
            </a:pPr>
            <a:r>
              <a:rPr lang="ru-RU" sz="2000" dirty="0">
                <a:solidFill>
                  <a:srgbClr val="99FF99"/>
                </a:solidFill>
                <a:effectLst>
                  <a:outerShdw blurRad="38100" dist="38100" dir="2700000" algn="tl">
                    <a:srgbClr val="000000"/>
                  </a:outerShdw>
                </a:effectLst>
                <a:latin typeface="Times New Roman" pitchFamily="18" charset="0"/>
                <a:cs typeface="Times New Roman" pitchFamily="18" charset="0"/>
              </a:rPr>
              <a:t>проводят разведывательные опросы лиц без определенного</a:t>
            </a:r>
            <a:br>
              <a:rPr lang="ru-RU" sz="2000" dirty="0">
                <a:solidFill>
                  <a:srgbClr val="99FF99"/>
                </a:solidFill>
                <a:effectLst>
                  <a:outerShdw blurRad="38100" dist="38100" dir="2700000" algn="tl">
                    <a:srgbClr val="000000"/>
                  </a:outerShdw>
                </a:effectLst>
                <a:latin typeface="Times New Roman" pitchFamily="18" charset="0"/>
                <a:cs typeface="Times New Roman" pitchFamily="18" charset="0"/>
              </a:rPr>
            </a:br>
            <a:r>
              <a:rPr lang="ru-RU" sz="2000" dirty="0">
                <a:solidFill>
                  <a:srgbClr val="99FF99"/>
                </a:solidFill>
                <a:effectLst>
                  <a:outerShdw blurRad="38100" dist="38100" dir="2700000" algn="tl">
                    <a:srgbClr val="000000"/>
                  </a:outerShdw>
                </a:effectLst>
                <a:latin typeface="Times New Roman" pitchFamily="18" charset="0"/>
                <a:cs typeface="Times New Roman" pitchFamily="18" charset="0"/>
              </a:rPr>
              <a:t>места жительства, иностранцев, проживающих без регистрации и</a:t>
            </a:r>
            <a:br>
              <a:rPr lang="ru-RU" sz="2000" dirty="0">
                <a:solidFill>
                  <a:srgbClr val="99FF99"/>
                </a:solidFill>
                <a:effectLst>
                  <a:outerShdw blurRad="38100" dist="38100" dir="2700000" algn="tl">
                    <a:srgbClr val="000000"/>
                  </a:outerShdw>
                </a:effectLst>
                <a:latin typeface="Times New Roman" pitchFamily="18" charset="0"/>
                <a:cs typeface="Times New Roman" pitchFamily="18" charset="0"/>
              </a:rPr>
            </a:br>
            <a:r>
              <a:rPr lang="ru-RU" sz="2000" dirty="0">
                <a:solidFill>
                  <a:srgbClr val="99FF99"/>
                </a:solidFill>
                <a:effectLst>
                  <a:outerShdw blurRad="38100" dist="38100" dir="2700000" algn="tl">
                    <a:srgbClr val="000000"/>
                  </a:outerShdw>
                </a:effectLst>
                <a:latin typeface="Times New Roman" pitchFamily="18" charset="0"/>
                <a:cs typeface="Times New Roman" pitchFamily="18" charset="0"/>
              </a:rPr>
              <a:t>представляющих оперативный интерес;</a:t>
            </a:r>
          </a:p>
          <a:p>
            <a:pPr algn="just" eaLnBrk="1" hangingPunct="1">
              <a:defRPr/>
            </a:pPr>
            <a:r>
              <a:rPr lang="ru-RU" sz="2000" dirty="0">
                <a:solidFill>
                  <a:schemeClr val="bg2">
                    <a:lumMod val="20000"/>
                    <a:lumOff val="80000"/>
                  </a:schemeClr>
                </a:solidFill>
                <a:effectLst>
                  <a:outerShdw blurRad="38100" dist="38100" dir="2700000" algn="tl">
                    <a:srgbClr val="000000"/>
                  </a:outerShdw>
                </a:effectLst>
                <a:latin typeface="Times New Roman" pitchFamily="18" charset="0"/>
                <a:cs typeface="Times New Roman" pitchFamily="18" charset="0"/>
              </a:rPr>
              <a:t>проводят оперативную работу в этнических криминальных</a:t>
            </a:r>
            <a:br>
              <a:rPr lang="ru-RU" sz="2000" dirty="0">
                <a:solidFill>
                  <a:schemeClr val="bg2">
                    <a:lumMod val="20000"/>
                    <a:lumOff val="80000"/>
                  </a:schemeClr>
                </a:solidFill>
                <a:effectLst>
                  <a:outerShdw blurRad="38100" dist="38100" dir="2700000" algn="tl">
                    <a:srgbClr val="000000"/>
                  </a:outerShdw>
                </a:effectLst>
                <a:latin typeface="Times New Roman" pitchFamily="18" charset="0"/>
                <a:cs typeface="Times New Roman" pitchFamily="18" charset="0"/>
              </a:rPr>
            </a:br>
            <a:r>
              <a:rPr lang="ru-RU" sz="2000" dirty="0">
                <a:solidFill>
                  <a:schemeClr val="bg2">
                    <a:lumMod val="20000"/>
                    <a:lumOff val="80000"/>
                  </a:schemeClr>
                </a:solidFill>
                <a:effectLst>
                  <a:outerShdw blurRad="38100" dist="38100" dir="2700000" algn="tl">
                    <a:srgbClr val="000000"/>
                  </a:outerShdw>
                </a:effectLst>
                <a:latin typeface="Times New Roman" pitchFamily="18" charset="0"/>
                <a:cs typeface="Times New Roman" pitchFamily="18" charset="0"/>
              </a:rPr>
              <a:t>группах, в том числе с целью выявления лиц, имеющих связи с террористическими и экстремистскими центрами в других странах;</a:t>
            </a:r>
          </a:p>
          <a:p>
            <a:pPr algn="just" eaLnBrk="1" hangingPunct="1">
              <a:defRPr/>
            </a:pPr>
            <a:r>
              <a:rPr lang="ru-RU" sz="2000" dirty="0">
                <a:solidFill>
                  <a:srgbClr val="FF9999"/>
                </a:solidFill>
                <a:effectLst>
                  <a:outerShdw blurRad="38100" dist="38100" dir="2700000" algn="tl">
                    <a:srgbClr val="000000"/>
                  </a:outerShdw>
                </a:effectLst>
                <a:latin typeface="Times New Roman" pitchFamily="18" charset="0"/>
                <a:cs typeface="Times New Roman" pitchFamily="18" charset="0"/>
              </a:rPr>
              <a:t>осуществляют оперативные мероприятия в религиозных исламских</a:t>
            </a:r>
            <a:br>
              <a:rPr lang="ru-RU" sz="2000" dirty="0">
                <a:solidFill>
                  <a:srgbClr val="FF9999"/>
                </a:solidFill>
                <a:effectLst>
                  <a:outerShdw blurRad="38100" dist="38100" dir="2700000" algn="tl">
                    <a:srgbClr val="000000"/>
                  </a:outerShdw>
                </a:effectLst>
                <a:latin typeface="Times New Roman" pitchFamily="18" charset="0"/>
                <a:cs typeface="Times New Roman" pitchFamily="18" charset="0"/>
              </a:rPr>
            </a:br>
            <a:r>
              <a:rPr lang="ru-RU" sz="2000" dirty="0">
                <a:solidFill>
                  <a:srgbClr val="FF9999"/>
                </a:solidFill>
                <a:effectLst>
                  <a:outerShdw blurRad="38100" dist="38100" dir="2700000" algn="tl">
                    <a:srgbClr val="000000"/>
                  </a:outerShdw>
                </a:effectLst>
                <a:latin typeface="Times New Roman" pitchFamily="18" charset="0"/>
                <a:cs typeface="Times New Roman" pitchFamily="18" charset="0"/>
              </a:rPr>
              <a:t>центрах, направляющих молодежь на обучение исламу в арабские</a:t>
            </a:r>
            <a:br>
              <a:rPr lang="ru-RU" sz="2000" dirty="0">
                <a:solidFill>
                  <a:srgbClr val="FF9999"/>
                </a:solidFill>
                <a:effectLst>
                  <a:outerShdw blurRad="38100" dist="38100" dir="2700000" algn="tl">
                    <a:srgbClr val="000000"/>
                  </a:outerShdw>
                </a:effectLst>
                <a:latin typeface="Times New Roman" pitchFamily="18" charset="0"/>
                <a:cs typeface="Times New Roman" pitchFamily="18" charset="0"/>
              </a:rPr>
            </a:br>
            <a:r>
              <a:rPr lang="ru-RU" sz="2000" dirty="0">
                <a:solidFill>
                  <a:srgbClr val="FF9999"/>
                </a:solidFill>
                <a:effectLst>
                  <a:outerShdw blurRad="38100" dist="38100" dir="2700000" algn="tl">
                    <a:srgbClr val="000000"/>
                  </a:outerShdw>
                </a:effectLst>
                <a:latin typeface="Times New Roman" pitchFamily="18" charset="0"/>
                <a:cs typeface="Times New Roman" pitchFamily="18" charset="0"/>
              </a:rPr>
              <a:t>страны и имеющих связи с террористическими организациями;</a:t>
            </a:r>
          </a:p>
          <a:p>
            <a:pPr algn="just" eaLnBrk="1" hangingPunct="1">
              <a:defRPr/>
            </a:pPr>
            <a:r>
              <a:rPr lang="ru-RU" sz="2000" dirty="0">
                <a:solidFill>
                  <a:srgbClr val="99FFCC"/>
                </a:solidFill>
                <a:effectLst>
                  <a:outerShdw blurRad="38100" dist="38100" dir="2700000" algn="tl">
                    <a:srgbClr val="000000"/>
                  </a:outerShdw>
                </a:effectLst>
                <a:latin typeface="Times New Roman" pitchFamily="18" charset="0"/>
                <a:cs typeface="Times New Roman" pitchFamily="18" charset="0"/>
              </a:rPr>
              <a:t>проводят оперативные и поисковые мероприятия в местах</a:t>
            </a:r>
            <a:br>
              <a:rPr lang="ru-RU" sz="2000" dirty="0">
                <a:solidFill>
                  <a:srgbClr val="99FFCC"/>
                </a:solidFill>
                <a:effectLst>
                  <a:outerShdw blurRad="38100" dist="38100" dir="2700000" algn="tl">
                    <a:srgbClr val="000000"/>
                  </a:outerShdw>
                </a:effectLst>
                <a:latin typeface="Times New Roman" pitchFamily="18" charset="0"/>
                <a:cs typeface="Times New Roman" pitchFamily="18" charset="0"/>
              </a:rPr>
            </a:br>
            <a:r>
              <a:rPr lang="ru-RU" sz="2000" dirty="0">
                <a:solidFill>
                  <a:srgbClr val="99FFCC"/>
                </a:solidFill>
                <a:effectLst>
                  <a:outerShdw blurRad="38100" dist="38100" dir="2700000" algn="tl">
                    <a:srgbClr val="000000"/>
                  </a:outerShdw>
                </a:effectLst>
                <a:latin typeface="Times New Roman" pitchFamily="18" charset="0"/>
                <a:cs typeface="Times New Roman" pitchFamily="18" charset="0"/>
              </a:rPr>
              <a:t>проживания и обучения студентов из исламских государств;</a:t>
            </a:r>
          </a:p>
          <a:p>
            <a:pPr algn="just" eaLnBrk="1" hangingPunct="1">
              <a:defRPr/>
            </a:pPr>
            <a:r>
              <a:rPr lang="ru-RU" sz="2000" dirty="0">
                <a:solidFill>
                  <a:srgbClr val="CC99FF"/>
                </a:solidFill>
                <a:effectLst>
                  <a:outerShdw blurRad="38100" dist="38100" dir="2700000" algn="tl">
                    <a:srgbClr val="000000"/>
                  </a:outerShdw>
                </a:effectLst>
                <a:latin typeface="Times New Roman" pitchFamily="18" charset="0"/>
                <a:cs typeface="Times New Roman" pitchFamily="18" charset="0"/>
              </a:rPr>
              <a:t>проводят опросы, оперативные осмотры, ведут наблюдения за</a:t>
            </a:r>
            <a:br>
              <a:rPr lang="ru-RU" sz="2000" dirty="0">
                <a:solidFill>
                  <a:srgbClr val="CC99FF"/>
                </a:solidFill>
                <a:effectLst>
                  <a:outerShdw blurRad="38100" dist="38100" dir="2700000" algn="tl">
                    <a:srgbClr val="000000"/>
                  </a:outerShdw>
                </a:effectLst>
                <a:latin typeface="Times New Roman" pitchFamily="18" charset="0"/>
                <a:cs typeface="Times New Roman" pitchFamily="18" charset="0"/>
              </a:rPr>
            </a:br>
            <a:r>
              <a:rPr lang="ru-RU" sz="2000" dirty="0">
                <a:solidFill>
                  <a:srgbClr val="CC99FF"/>
                </a:solidFill>
                <a:effectLst>
                  <a:outerShdw blurRad="38100" dist="38100" dir="2700000" algn="tl">
                    <a:srgbClr val="000000"/>
                  </a:outerShdw>
                </a:effectLst>
                <a:latin typeface="Times New Roman" pitchFamily="18" charset="0"/>
                <a:cs typeface="Times New Roman" pitchFamily="18" charset="0"/>
              </a:rPr>
              <a:t>местами концентрации лиц, имеющих связи с криминальными сообществами, а именно: казино, бары, сауны, кафе, рестораны, во­кзалы, рынки, гостиницы, общежития, места отстоя железнодорожного и грузового иногороднего транспорта, автотехцентры и т.д.</a:t>
            </a:r>
          </a:p>
          <a:p>
            <a:pPr algn="just" eaLnBrk="1" hangingPunct="1">
              <a:buFont typeface="Wingdings" pitchFamily="2" charset="2"/>
              <a:buNone/>
              <a:defRPr/>
            </a:pPr>
            <a:endParaRPr lang="ru-RU" sz="2000" dirty="0">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8072438" y="304800"/>
            <a:ext cx="538162" cy="481013"/>
          </a:xfrm>
        </p:spPr>
        <p:txBody>
          <a:bodyPr/>
          <a:lstStyle/>
          <a:p>
            <a:pPr eaLnBrk="1" hangingPunct="1">
              <a:defRPr/>
            </a:pPr>
            <a:endParaRPr lang="ru-RU" dirty="0">
              <a:effectLst>
                <a:outerShdw blurRad="38100" dist="38100" dir="2700000" algn="tl">
                  <a:srgbClr val="000000"/>
                </a:outerShdw>
              </a:effectLst>
            </a:endParaRPr>
          </a:p>
        </p:txBody>
      </p:sp>
    </p:spTree>
    <p:custDataLst>
      <p:tags r:id="rId1"/>
    </p:custData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1971">
                                            <p:txEl>
                                              <p:pRg st="3" end="3"/>
                                            </p:txEl>
                                          </p:spTgt>
                                        </p:tgtEl>
                                        <p:attrNameLst>
                                          <p:attrName>style.visibility</p:attrName>
                                        </p:attrNameLst>
                                      </p:cBhvr>
                                      <p:to>
                                        <p:strVal val="visible"/>
                                      </p:to>
                                    </p:set>
                                    <p:animEffect transition="in" filter="fade">
                                      <p:cBhvr>
                                        <p:cTn id="35" dur="500"/>
                                        <p:tgtEl>
                                          <p:spTgt spid="211971">
                                            <p:txEl>
                                              <p:pRg st="3" end="3"/>
                                            </p:txEl>
                                          </p:spTgt>
                                        </p:tgtEl>
                                      </p:cBhvr>
                                    </p:animEffect>
                                    <p:anim calcmode="lin" valueType="num">
                                      <p:cBhvr>
                                        <p:cTn id="36"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197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11971">
                                            <p:txEl>
                                              <p:pRg st="4" end="4"/>
                                            </p:txEl>
                                          </p:spTgt>
                                        </p:tgtEl>
                                        <p:attrNameLst>
                                          <p:attrName>style.visibility</p:attrName>
                                        </p:attrNameLst>
                                      </p:cBhvr>
                                      <p:to>
                                        <p:strVal val="visible"/>
                                      </p:to>
                                    </p:set>
                                    <p:animEffect transition="in" filter="fade">
                                      <p:cBhvr>
                                        <p:cTn id="42" dur="500"/>
                                        <p:tgtEl>
                                          <p:spTgt spid="211971">
                                            <p:txEl>
                                              <p:pRg st="4" end="4"/>
                                            </p:txEl>
                                          </p:spTgt>
                                        </p:tgtEl>
                                      </p:cBhvr>
                                    </p:animEffect>
                                    <p:anim calcmode="lin" valueType="num">
                                      <p:cBhvr>
                                        <p:cTn id="43"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1197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11971">
                                            <p:txEl>
                                              <p:pRg st="5" end="5"/>
                                            </p:txEl>
                                          </p:spTgt>
                                        </p:tgtEl>
                                        <p:attrNameLst>
                                          <p:attrName>style.visibility</p:attrName>
                                        </p:attrNameLst>
                                      </p:cBhvr>
                                      <p:to>
                                        <p:strVal val="visible"/>
                                      </p:to>
                                    </p:set>
                                    <p:animEffect transition="in" filter="fade">
                                      <p:cBhvr>
                                        <p:cTn id="49" dur="500"/>
                                        <p:tgtEl>
                                          <p:spTgt spid="211971">
                                            <p:txEl>
                                              <p:pRg st="5" end="5"/>
                                            </p:txEl>
                                          </p:spTgt>
                                        </p:tgtEl>
                                      </p:cBhvr>
                                    </p:animEffect>
                                    <p:anim calcmode="lin" valueType="num">
                                      <p:cBhvr>
                                        <p:cTn id="50" dur="500" fill="hold"/>
                                        <p:tgtEl>
                                          <p:spTgt spid="21197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1197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11971">
                                            <p:txEl>
                                              <p:pRg st="6" end="6"/>
                                            </p:txEl>
                                          </p:spTgt>
                                        </p:tgtEl>
                                        <p:attrNameLst>
                                          <p:attrName>style.visibility</p:attrName>
                                        </p:attrNameLst>
                                      </p:cBhvr>
                                      <p:to>
                                        <p:strVal val="visible"/>
                                      </p:to>
                                    </p:set>
                                    <p:animEffect transition="in" filter="fade">
                                      <p:cBhvr>
                                        <p:cTn id="56" dur="500"/>
                                        <p:tgtEl>
                                          <p:spTgt spid="211971">
                                            <p:txEl>
                                              <p:pRg st="6" end="6"/>
                                            </p:txEl>
                                          </p:spTgt>
                                        </p:tgtEl>
                                      </p:cBhvr>
                                    </p:animEffect>
                                    <p:anim calcmode="lin" valueType="num">
                                      <p:cBhvr>
                                        <p:cTn id="57" dur="500" fill="hold"/>
                                        <p:tgtEl>
                                          <p:spTgt spid="21197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1197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11971">
                                            <p:txEl>
                                              <p:pRg st="7" end="7"/>
                                            </p:txEl>
                                          </p:spTgt>
                                        </p:tgtEl>
                                        <p:attrNameLst>
                                          <p:attrName>style.visibility</p:attrName>
                                        </p:attrNameLst>
                                      </p:cBhvr>
                                      <p:to>
                                        <p:strVal val="visible"/>
                                      </p:to>
                                    </p:set>
                                    <p:animEffect transition="in" filter="fade">
                                      <p:cBhvr>
                                        <p:cTn id="63" dur="500"/>
                                        <p:tgtEl>
                                          <p:spTgt spid="211971">
                                            <p:txEl>
                                              <p:pRg st="7" end="7"/>
                                            </p:txEl>
                                          </p:spTgt>
                                        </p:tgtEl>
                                      </p:cBhvr>
                                    </p:animEffect>
                                    <p:anim calcmode="lin" valueType="num">
                                      <p:cBhvr>
                                        <p:cTn id="64" dur="500" fill="hold"/>
                                        <p:tgtEl>
                                          <p:spTgt spid="21197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21197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211971">
                                            <p:txEl>
                                              <p:pRg st="8" end="8"/>
                                            </p:txEl>
                                          </p:spTgt>
                                        </p:tgtEl>
                                        <p:attrNameLst>
                                          <p:attrName>style.visibility</p:attrName>
                                        </p:attrNameLst>
                                      </p:cBhvr>
                                      <p:to>
                                        <p:strVal val="visible"/>
                                      </p:to>
                                    </p:set>
                                    <p:animEffect transition="in" filter="fade">
                                      <p:cBhvr>
                                        <p:cTn id="70" dur="500"/>
                                        <p:tgtEl>
                                          <p:spTgt spid="211971">
                                            <p:txEl>
                                              <p:pRg st="8" end="8"/>
                                            </p:txEl>
                                          </p:spTgt>
                                        </p:tgtEl>
                                      </p:cBhvr>
                                    </p:animEffect>
                                    <p:anim calcmode="lin" valueType="num">
                                      <p:cBhvr>
                                        <p:cTn id="71" dur="500" fill="hold"/>
                                        <p:tgtEl>
                                          <p:spTgt spid="211971">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211971">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defRPr/>
            </a:pPr>
            <a:r>
              <a:rPr lang="ru-RU" sz="2200" b="1" dirty="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ctr" eaLnBrk="1" hangingPunct="1">
              <a:buFont typeface="Wingdings" pitchFamily="2" charset="2"/>
              <a:buNone/>
              <a:defRPr/>
            </a:pPr>
            <a:r>
              <a:rPr lang="ru-RU" sz="2400" b="1" u="sng" dirty="0" smtClean="0">
                <a:solidFill>
                  <a:srgbClr val="FF0000"/>
                </a:solidFill>
                <a:effectLst>
                  <a:outerShdw blurRad="38100" dist="38100" dir="2700000" algn="tl">
                    <a:srgbClr val="000000"/>
                  </a:outerShdw>
                </a:effectLst>
                <a:latin typeface="Times New Roman" pitchFamily="18" charset="0"/>
                <a:cs typeface="Times New Roman" pitchFamily="18" charset="0"/>
              </a:rPr>
              <a:t>ИНТЕРПОЛ</a:t>
            </a:r>
            <a:endParaRPr lang="ru-RU" sz="2400" b="1" dirty="0">
              <a:solidFill>
                <a:srgbClr val="FF0000"/>
              </a:solidFill>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defRPr/>
            </a:pPr>
            <a:r>
              <a:rPr lang="ru-RU" sz="2200" dirty="0">
                <a:effectLst>
                  <a:outerShdw blurRad="38100" dist="38100" dir="2700000" algn="tl">
                    <a:srgbClr val="000000"/>
                  </a:outerShdw>
                </a:effectLst>
                <a:latin typeface="Times New Roman" pitchFamily="18" charset="0"/>
                <a:cs typeface="Times New Roman" pitchFamily="18" charset="0"/>
              </a:rPr>
              <a:t>		</a:t>
            </a:r>
            <a:r>
              <a:rPr lang="ru-RU" sz="2400" dirty="0">
                <a:solidFill>
                  <a:srgbClr val="92D050"/>
                </a:solidFill>
                <a:effectLst>
                  <a:outerShdw blurRad="38100" dist="38100" dir="2700000" algn="tl">
                    <a:srgbClr val="000000"/>
                  </a:outerShdw>
                </a:effectLst>
                <a:latin typeface="Times New Roman" pitchFamily="18" charset="0"/>
                <a:cs typeface="Times New Roman" pitchFamily="18" charset="0"/>
              </a:rPr>
              <a:t>В </a:t>
            </a:r>
            <a:r>
              <a:rPr lang="ru-RU" sz="2400" dirty="0" smtClean="0">
                <a:solidFill>
                  <a:srgbClr val="92D050"/>
                </a:solidFill>
                <a:effectLst>
                  <a:outerShdw blurRad="38100" dist="38100" dir="2700000" algn="tl">
                    <a:srgbClr val="000000"/>
                  </a:outerShdw>
                </a:effectLst>
                <a:latin typeface="Times New Roman" pitchFamily="18" charset="0"/>
                <a:cs typeface="Times New Roman" pitchFamily="18" charset="0"/>
              </a:rPr>
              <a:t>1986 </a:t>
            </a:r>
            <a:r>
              <a:rPr lang="ru-RU" sz="2400" dirty="0">
                <a:solidFill>
                  <a:srgbClr val="92D050"/>
                </a:solidFill>
                <a:effectLst>
                  <a:outerShdw blurRad="38100" dist="38100" dir="2700000" algn="tl">
                    <a:srgbClr val="000000"/>
                  </a:outerShdw>
                </a:effectLst>
                <a:latin typeface="Times New Roman" pitchFamily="18" charset="0"/>
                <a:cs typeface="Times New Roman" pitchFamily="18" charset="0"/>
              </a:rPr>
              <a:t>г. в составе его Генерального секретариата было </a:t>
            </a:r>
            <a:r>
              <a:rPr lang="ru-RU" sz="2400" dirty="0" smtClean="0">
                <a:solidFill>
                  <a:srgbClr val="92D050"/>
                </a:solidFill>
                <a:effectLst>
                  <a:outerShdw blurRad="38100" dist="38100" dir="2700000" algn="tl">
                    <a:srgbClr val="000000"/>
                  </a:outerShdw>
                </a:effectLst>
                <a:latin typeface="Times New Roman" pitchFamily="18" charset="0"/>
                <a:cs typeface="Times New Roman" pitchFamily="18" charset="0"/>
              </a:rPr>
              <a:t>создано </a:t>
            </a:r>
            <a:r>
              <a:rPr lang="ru-RU" sz="2400" dirty="0">
                <a:solidFill>
                  <a:srgbClr val="92D050"/>
                </a:solidFill>
                <a:effectLst>
                  <a:outerShdw blurRad="38100" dist="38100" dir="2700000" algn="tl">
                    <a:srgbClr val="000000"/>
                  </a:outerShdw>
                </a:effectLst>
                <a:latin typeface="Times New Roman" pitchFamily="18" charset="0"/>
                <a:cs typeface="Times New Roman" pitchFamily="18" charset="0"/>
              </a:rPr>
              <a:t>особое </a:t>
            </a:r>
            <a:r>
              <a:rPr lang="ru-RU" sz="2400" dirty="0" smtClean="0">
                <a:solidFill>
                  <a:srgbClr val="92D050"/>
                </a:solidFill>
                <a:effectLst>
                  <a:outerShdw blurRad="38100" dist="38100" dir="2700000" algn="tl">
                    <a:srgbClr val="000000"/>
                  </a:outerShdw>
                </a:effectLst>
                <a:latin typeface="Times New Roman" pitchFamily="18" charset="0"/>
                <a:cs typeface="Times New Roman" pitchFamily="18" charset="0"/>
              </a:rPr>
              <a:t>подразделение </a:t>
            </a:r>
            <a:r>
              <a:rPr lang="ru-RU" sz="2400" dirty="0">
                <a:solidFill>
                  <a:srgbClr val="92D050"/>
                </a:solidFill>
                <a:effectLst>
                  <a:outerShdw blurRad="38100" dist="38100" dir="2700000" algn="tl">
                    <a:srgbClr val="000000"/>
                  </a:outerShdw>
                </a:effectLst>
                <a:latin typeface="Times New Roman" pitchFamily="18" charset="0"/>
                <a:cs typeface="Times New Roman" pitchFamily="18" charset="0"/>
              </a:rPr>
              <a:t>ТЕ — небольшая по численности группа по борьбе с терроризмом. Главной ее задачей стало создание базы данных о лицах, причастных или подозреваемых в террористической деятельности. В Интерполе существует отдельная база данных на преступные организации, замеченные в совершении террористических актов. Отслеживаются их связи с другими </a:t>
            </a:r>
            <a:r>
              <a:rPr lang="ru-RU" sz="2400" dirty="0" smtClean="0">
                <a:solidFill>
                  <a:srgbClr val="92D050"/>
                </a:solidFill>
                <a:effectLst>
                  <a:outerShdw blurRad="38100" dist="38100" dir="2700000" algn="tl">
                    <a:srgbClr val="000000"/>
                  </a:outerShdw>
                </a:effectLst>
                <a:latin typeface="Times New Roman" pitchFamily="18" charset="0"/>
                <a:cs typeface="Times New Roman" pitchFamily="18" charset="0"/>
              </a:rPr>
              <a:t>преступными </a:t>
            </a:r>
            <a:r>
              <a:rPr lang="ru-RU" sz="2400" dirty="0">
                <a:solidFill>
                  <a:srgbClr val="92D050"/>
                </a:solidFill>
                <a:effectLst>
                  <a:outerShdw blurRad="38100" dist="38100" dir="2700000" algn="tl">
                    <a:srgbClr val="000000"/>
                  </a:outerShdw>
                </a:effectLst>
                <a:latin typeface="Times New Roman" pitchFamily="18" charset="0"/>
                <a:cs typeface="Times New Roman" pitchFamily="18" charset="0"/>
              </a:rPr>
              <a:t>сообществами, преимущественно </a:t>
            </a:r>
            <a:r>
              <a:rPr lang="ru-RU" sz="2400" dirty="0" smtClean="0">
                <a:solidFill>
                  <a:srgbClr val="92D050"/>
                </a:solidFill>
                <a:effectLst>
                  <a:outerShdw blurRad="38100" dist="38100" dir="2700000" algn="tl">
                    <a:srgbClr val="000000"/>
                  </a:outerShdw>
                </a:effectLst>
                <a:latin typeface="Times New Roman" pitchFamily="18" charset="0"/>
                <a:cs typeface="Times New Roman" pitchFamily="18" charset="0"/>
              </a:rPr>
              <a:t>с теми</a:t>
            </a:r>
            <a:r>
              <a:rPr lang="ru-RU" sz="2400" dirty="0">
                <a:solidFill>
                  <a:srgbClr val="92D050"/>
                </a:solidFill>
                <a:effectLst>
                  <a:outerShdw blurRad="38100" dist="38100" dir="2700000" algn="tl">
                    <a:srgbClr val="000000"/>
                  </a:outerShdw>
                </a:effectLst>
                <a:latin typeface="Times New Roman" pitchFamily="18" charset="0"/>
                <a:cs typeface="Times New Roman" pitchFamily="18" charset="0"/>
              </a:rPr>
              <a:t>, которые </a:t>
            </a:r>
            <a:r>
              <a:rPr lang="ru-RU" sz="2400" dirty="0" smtClean="0">
                <a:solidFill>
                  <a:srgbClr val="92D050"/>
                </a:solidFill>
                <a:effectLst>
                  <a:outerShdw blurRad="38100" dist="38100" dir="2700000" algn="tl">
                    <a:srgbClr val="000000"/>
                  </a:outerShdw>
                </a:effectLst>
                <a:latin typeface="Times New Roman" pitchFamily="18" charset="0"/>
                <a:cs typeface="Times New Roman" pitchFamily="18" charset="0"/>
              </a:rPr>
              <a:t>занимаются </a:t>
            </a:r>
            <a:r>
              <a:rPr lang="ru-RU" sz="2400" dirty="0">
                <a:solidFill>
                  <a:srgbClr val="92D050"/>
                </a:solidFill>
                <a:effectLst>
                  <a:outerShdw blurRad="38100" dist="38100" dir="2700000" algn="tl">
                    <a:srgbClr val="000000"/>
                  </a:outerShdw>
                </a:effectLst>
                <a:latin typeface="Times New Roman" pitchFamily="18" charset="0"/>
                <a:cs typeface="Times New Roman" pitchFamily="18" charset="0"/>
              </a:rPr>
              <a:t>наркобизнесом, торговлей оружием, взрывчатыми веществами.</a:t>
            </a:r>
          </a:p>
          <a:p>
            <a:pPr algn="just" eaLnBrk="1" hangingPunct="1">
              <a:buFont typeface="Wingdings" pitchFamily="2" charset="2"/>
              <a:buNone/>
              <a:defRPr/>
            </a:pPr>
            <a:r>
              <a:rPr lang="ru-RU" sz="2200" dirty="0">
                <a:effectLst>
                  <a:outerShdw blurRad="38100" dist="38100" dir="2700000" algn="tl">
                    <a:srgbClr val="000000"/>
                  </a:outerShdw>
                </a:effectLst>
                <a:latin typeface="Times New Roman" pitchFamily="18" charset="0"/>
                <a:cs typeface="Times New Roman" pitchFamily="18" charset="0"/>
              </a:rPr>
              <a:t>		</a:t>
            </a:r>
            <a:r>
              <a:rPr lang="ru-RU" sz="2200" dirty="0" smtClean="0">
                <a:solidFill>
                  <a:srgbClr val="FF9900"/>
                </a:solidFill>
                <a:effectLst>
                  <a:outerShdw blurRad="38100" dist="38100" dir="2700000" algn="tl">
                    <a:srgbClr val="000000"/>
                  </a:outerShdw>
                </a:effectLst>
                <a:latin typeface="Times New Roman" pitchFamily="18" charset="0"/>
                <a:cs typeface="Times New Roman" pitchFamily="18" charset="0"/>
              </a:rPr>
              <a:t>Интерполом </a:t>
            </a:r>
            <a:r>
              <a:rPr lang="ru-RU" sz="2200" dirty="0">
                <a:solidFill>
                  <a:srgbClr val="FF9900"/>
                </a:solidFill>
                <a:effectLst>
                  <a:outerShdw blurRad="38100" dist="38100" dir="2700000" algn="tl">
                    <a:srgbClr val="000000"/>
                  </a:outerShdw>
                </a:effectLst>
                <a:latin typeface="Times New Roman" pitchFamily="18" charset="0"/>
                <a:cs typeface="Times New Roman" pitchFamily="18" charset="0"/>
              </a:rPr>
              <a:t>регулярно проводятся </a:t>
            </a:r>
            <a:r>
              <a:rPr lang="ru-RU" sz="2200" i="1" dirty="0">
                <a:solidFill>
                  <a:srgbClr val="FF9900"/>
                </a:solidFill>
                <a:effectLst>
                  <a:outerShdw blurRad="38100" dist="38100" dir="2700000" algn="tl">
                    <a:srgbClr val="000000"/>
                  </a:outerShdw>
                </a:effectLst>
                <a:latin typeface="Times New Roman" pitchFamily="18" charset="0"/>
                <a:cs typeface="Times New Roman" pitchFamily="18" charset="0"/>
              </a:rPr>
              <a:t>симпозиумы по борьбе с международным терроризмом.</a:t>
            </a:r>
            <a:r>
              <a:rPr lang="ru-RU" sz="2200" dirty="0">
                <a:solidFill>
                  <a:srgbClr val="FF9900"/>
                </a:solidFill>
                <a:effectLst>
                  <a:outerShdw blurRad="38100" dist="38100" dir="2700000" algn="tl">
                    <a:srgbClr val="000000"/>
                  </a:outerShdw>
                </a:effectLst>
                <a:latin typeface="Times New Roman" pitchFamily="18" charset="0"/>
                <a:cs typeface="Times New Roman" pitchFamily="18" charset="0"/>
              </a:rPr>
              <a:t> Местом их проведения бывает не только штаб-квартира Интерпола (Лион, Франция), но и отдельные </a:t>
            </a:r>
            <a:r>
              <a:rPr lang="ru-RU" sz="2200" dirty="0" smtClean="0">
                <a:solidFill>
                  <a:srgbClr val="FF9900"/>
                </a:solidFill>
                <a:effectLst>
                  <a:outerShdw blurRad="38100" dist="38100" dir="2700000" algn="tl">
                    <a:srgbClr val="000000"/>
                  </a:outerShdw>
                </a:effectLst>
                <a:latin typeface="Times New Roman" pitchFamily="18" charset="0"/>
                <a:cs typeface="Times New Roman" pitchFamily="18" charset="0"/>
              </a:rPr>
              <a:t>региональные </a:t>
            </a:r>
            <a:r>
              <a:rPr lang="ru-RU" sz="2200" dirty="0">
                <a:solidFill>
                  <a:srgbClr val="FF9900"/>
                </a:solidFill>
                <a:effectLst>
                  <a:outerShdw blurRad="38100" dist="38100" dir="2700000" algn="tl">
                    <a:srgbClr val="000000"/>
                  </a:outerShdw>
                </a:effectLst>
                <a:latin typeface="Times New Roman" pitchFamily="18" charset="0"/>
                <a:cs typeface="Times New Roman" pitchFamily="18" charset="0"/>
              </a:rPr>
              <a:t>центры в Азии, Африке, на Американском континенте.</a:t>
            </a:r>
          </a:p>
          <a:p>
            <a:pPr algn="just" eaLnBrk="1" hangingPunct="1">
              <a:buFont typeface="Wingdings" pitchFamily="2" charset="2"/>
              <a:buNone/>
              <a:defRPr/>
            </a:pPr>
            <a:endParaRPr lang="ru-RU" sz="2200" dirty="0">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8072438" y="304800"/>
            <a:ext cx="538162" cy="481013"/>
          </a:xfrm>
        </p:spPr>
        <p:txBody>
          <a:bodyPr/>
          <a:lstStyle/>
          <a:p>
            <a:pPr eaLnBrk="1" hangingPunct="1">
              <a:defRPr/>
            </a:pPr>
            <a:endParaRPr lang="ru-RU" dirty="0">
              <a:effectLst>
                <a:outerShdw blurRad="38100" dist="38100" dir="2700000" algn="tl">
                  <a:srgbClr val="000000"/>
                </a:outerShdw>
              </a:effectLst>
            </a:endParaRPr>
          </a:p>
        </p:txBody>
      </p:sp>
    </p:spTree>
    <p:custDataLst>
      <p:tags r:id="rId1"/>
    </p:custDataLst>
  </p:cSld>
  <p:clrMapOvr>
    <a:masterClrMapping/>
  </p:clrMapOvr>
  <p:transition spd="slow" advClick="0"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1971">
                                            <p:txEl>
                                              <p:pRg st="3" end="3"/>
                                            </p:txEl>
                                          </p:spTgt>
                                        </p:tgtEl>
                                        <p:attrNameLst>
                                          <p:attrName>style.visibility</p:attrName>
                                        </p:attrNameLst>
                                      </p:cBhvr>
                                      <p:to>
                                        <p:strVal val="visible"/>
                                      </p:to>
                                    </p:set>
                                    <p:animEffect transition="in" filter="fade">
                                      <p:cBhvr>
                                        <p:cTn id="35" dur="500"/>
                                        <p:tgtEl>
                                          <p:spTgt spid="211971">
                                            <p:txEl>
                                              <p:pRg st="3" end="3"/>
                                            </p:txEl>
                                          </p:spTgt>
                                        </p:tgtEl>
                                      </p:cBhvr>
                                    </p:animEffect>
                                    <p:anim calcmode="lin" valueType="num">
                                      <p:cBhvr>
                                        <p:cTn id="36"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197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6" descr="C:\Documents and Settings\Оля\Мои документы\Кафедра\Оформление кабинета и презентации\картинки для стендов\памятник жертвам терроризма.jpg"/>
          <p:cNvPicPr>
            <a:picLocks noChangeAspect="1" noChangeArrowheads="1"/>
          </p:cNvPicPr>
          <p:nvPr/>
        </p:nvPicPr>
        <p:blipFill>
          <a:blip r:embed="rId3" cstate="print"/>
          <a:srcRect/>
          <a:stretch>
            <a:fillRect/>
          </a:stretch>
        </p:blipFill>
        <p:spPr bwMode="auto">
          <a:xfrm>
            <a:off x="4786313" y="1857375"/>
            <a:ext cx="4105275" cy="3214688"/>
          </a:xfrm>
          <a:prstGeom prst="rect">
            <a:avLst/>
          </a:prstGeom>
          <a:noFill/>
          <a:ln w="9525">
            <a:noFill/>
            <a:miter lim="800000"/>
            <a:headEnd/>
            <a:tailEnd/>
          </a:ln>
        </p:spPr>
      </p:pic>
      <p:sp>
        <p:nvSpPr>
          <p:cNvPr id="18435" name="Text Box 2"/>
          <p:cNvSpPr txBox="1">
            <a:spLocks noChangeArrowheads="1"/>
          </p:cNvSpPr>
          <p:nvPr/>
        </p:nvSpPr>
        <p:spPr bwMode="auto">
          <a:xfrm>
            <a:off x="1476375" y="549275"/>
            <a:ext cx="7199313" cy="366713"/>
          </a:xfrm>
          <a:prstGeom prst="rect">
            <a:avLst/>
          </a:prstGeom>
          <a:noFill/>
          <a:ln w="9525">
            <a:noFill/>
            <a:miter lim="800000"/>
            <a:headEnd/>
            <a:tailEnd/>
          </a:ln>
        </p:spPr>
        <p:txBody>
          <a:bodyPr>
            <a:spAutoFit/>
          </a:bodyPr>
          <a:lstStyle/>
          <a:p>
            <a:pPr marL="342900" indent="-342900" eaLnBrk="1" hangingPunct="1"/>
            <a:r>
              <a:rPr lang="ru-RU" b="1">
                <a:latin typeface="Arial Black" pitchFamily="34" charset="0"/>
              </a:rPr>
              <a:t>			</a:t>
            </a:r>
          </a:p>
        </p:txBody>
      </p:sp>
      <p:sp>
        <p:nvSpPr>
          <p:cNvPr id="211971" name="Rectangle 3"/>
          <p:cNvSpPr>
            <a:spLocks noGrp="1" noChangeArrowheads="1"/>
          </p:cNvSpPr>
          <p:nvPr>
            <p:ph type="body" idx="4294967295"/>
          </p:nvPr>
        </p:nvSpPr>
        <p:spPr>
          <a:xfrm>
            <a:off x="285750" y="0"/>
            <a:ext cx="8643938" cy="6858000"/>
          </a:xfrm>
        </p:spPr>
        <p:txBody>
          <a:bodyPr/>
          <a:lstStyle/>
          <a:p>
            <a:pPr lvl="1" algn="just" eaLnBrk="1" hangingPunct="1">
              <a:lnSpc>
                <a:spcPct val="80000"/>
              </a:lnSpc>
              <a:buFontTx/>
              <a:buNone/>
              <a:defRPr/>
            </a:pPr>
            <a:r>
              <a:rPr lang="ru-RU" sz="2200" b="1" dirty="0">
                <a:solidFill>
                  <a:srgbClr val="FF00FF"/>
                </a:solidFill>
                <a:effectLst>
                  <a:outerShdw blurRad="38100" dist="38100" dir="2700000" algn="tl">
                    <a:srgbClr val="000000"/>
                  </a:outerShdw>
                </a:effectLst>
                <a:latin typeface="Times New Roman" pitchFamily="18" charset="0"/>
                <a:cs typeface="Times New Roman" pitchFamily="18" charset="0"/>
              </a:rPr>
              <a:t>		</a:t>
            </a:r>
          </a:p>
          <a:p>
            <a:pPr algn="just" eaLnBrk="1" hangingPunct="1">
              <a:buFont typeface="Wingdings" pitchFamily="2" charset="2"/>
              <a:buNone/>
              <a:defRPr/>
            </a:pPr>
            <a:r>
              <a:rPr lang="ru-RU" sz="2200" dirty="0">
                <a:effectLst>
                  <a:outerShdw blurRad="38100" dist="38100" dir="2700000" algn="tl">
                    <a:srgbClr val="000000"/>
                  </a:outerShdw>
                </a:effectLst>
              </a:rPr>
              <a:t>		</a:t>
            </a:r>
            <a:endParaRPr lang="ru-RU" sz="2200" dirty="0">
              <a:solidFill>
                <a:srgbClr val="FF66CC"/>
              </a:solidFill>
              <a:effectLst>
                <a:outerShdw blurRad="38100" dist="38100" dir="2700000" algn="tl">
                  <a:srgbClr val="000000"/>
                </a:outerShdw>
              </a:effectLst>
              <a:latin typeface="Times New Roman" pitchFamily="18" charset="0"/>
              <a:cs typeface="Times New Roman" pitchFamily="18" charset="0"/>
            </a:endParaRPr>
          </a:p>
          <a:p>
            <a:pPr algn="just" eaLnBrk="1" hangingPunct="1">
              <a:buFont typeface="Wingdings" pitchFamily="2" charset="2"/>
              <a:buNone/>
              <a:defRPr/>
            </a:pPr>
            <a:r>
              <a:rPr lang="ru-RU" sz="2200" dirty="0">
                <a:effectLst>
                  <a:outerShdw blurRad="38100" dist="38100" dir="2700000" algn="tl">
                    <a:srgbClr val="000000"/>
                  </a:outerShdw>
                </a:effectLst>
              </a:rPr>
              <a:t>		</a:t>
            </a:r>
            <a:endParaRPr lang="ru-RU" sz="2200" dirty="0">
              <a:effectLst>
                <a:outerShdw blurRad="38100" dist="38100" dir="2700000" algn="tl">
                  <a:srgbClr val="000000"/>
                </a:outerShdw>
              </a:effectLst>
              <a:latin typeface="Times New Roman" pitchFamily="18" charset="0"/>
              <a:cs typeface="Times New Roman" pitchFamily="18" charset="0"/>
            </a:endParaRPr>
          </a:p>
        </p:txBody>
      </p:sp>
      <p:sp>
        <p:nvSpPr>
          <p:cNvPr id="7" name="Заголовок 6"/>
          <p:cNvSpPr>
            <a:spLocks noGrp="1"/>
          </p:cNvSpPr>
          <p:nvPr>
            <p:ph type="title" idx="4294967295"/>
          </p:nvPr>
        </p:nvSpPr>
        <p:spPr>
          <a:xfrm>
            <a:off x="0" y="142875"/>
            <a:ext cx="8786813" cy="642938"/>
          </a:xfrm>
        </p:spPr>
        <p:txBody>
          <a:bodyPr/>
          <a:lstStyle/>
          <a:p>
            <a:pPr algn="ctr" eaLnBrk="1" hangingPunct="1">
              <a:defRPr/>
            </a:pPr>
            <a:r>
              <a:rPr lang="ru-RU" sz="4800" b="0" dirty="0">
                <a:solidFill>
                  <a:schemeClr val="tx1"/>
                </a:solidFill>
                <a:effectLst>
                  <a:outerShdw blurRad="38100" dist="38100" dir="2700000" algn="tl">
                    <a:srgbClr val="000000"/>
                  </a:outerShdw>
                </a:effectLst>
                <a:latin typeface="Monotype Corsiva" pitchFamily="66" charset="0"/>
              </a:rPr>
              <a:t/>
            </a:r>
            <a:br>
              <a:rPr lang="ru-RU" sz="4800" b="0" dirty="0">
                <a:solidFill>
                  <a:schemeClr val="tx1"/>
                </a:solidFill>
                <a:effectLst>
                  <a:outerShdw blurRad="38100" dist="38100" dir="2700000" algn="tl">
                    <a:srgbClr val="000000"/>
                  </a:outerShdw>
                </a:effectLst>
                <a:latin typeface="Monotype Corsiva" pitchFamily="66" charset="0"/>
              </a:rPr>
            </a:br>
            <a:r>
              <a:rPr lang="ru-RU" sz="4800" b="0" dirty="0">
                <a:solidFill>
                  <a:schemeClr val="tx1"/>
                </a:solidFill>
                <a:effectLst>
                  <a:outerShdw blurRad="38100" dist="38100" dir="2700000" algn="tl">
                    <a:srgbClr val="000000"/>
                  </a:outerShdw>
                </a:effectLst>
                <a:latin typeface="Monotype Corsiva" pitchFamily="66" charset="0"/>
              </a:rPr>
              <a:t> </a:t>
            </a:r>
            <a:r>
              <a:rPr lang="ru-RU" sz="6000" b="0" dirty="0" smtClean="0">
                <a:solidFill>
                  <a:schemeClr val="tx1"/>
                </a:solidFill>
                <a:effectLst>
                  <a:outerShdw blurRad="38100" dist="38100" dir="2700000" algn="tl">
                    <a:srgbClr val="000000"/>
                  </a:outerShdw>
                </a:effectLst>
                <a:latin typeface="Monotype Corsiva" pitchFamily="66" charset="0"/>
              </a:rPr>
              <a:t>Вечная </a:t>
            </a:r>
            <a:r>
              <a:rPr lang="ru-RU" sz="6000" b="0" dirty="0">
                <a:solidFill>
                  <a:schemeClr val="tx1"/>
                </a:solidFill>
                <a:effectLst>
                  <a:outerShdw blurRad="38100" dist="38100" dir="2700000" algn="tl">
                    <a:srgbClr val="000000"/>
                  </a:outerShdw>
                </a:effectLst>
                <a:latin typeface="Monotype Corsiva" pitchFamily="66" charset="0"/>
              </a:rPr>
              <a:t>память жертвам терроризма</a:t>
            </a:r>
          </a:p>
        </p:txBody>
      </p:sp>
      <p:pic>
        <p:nvPicPr>
          <p:cNvPr id="18438" name="Picture 2" descr="C:\Documents and Settings\Оля\Мои документы\Кафедра\Оформление кабинета и презентации\картинки для стендов\06.JPG"/>
          <p:cNvPicPr>
            <a:picLocks noChangeAspect="1" noChangeArrowheads="1"/>
          </p:cNvPicPr>
          <p:nvPr/>
        </p:nvPicPr>
        <p:blipFill>
          <a:blip r:embed="rId4" cstate="print"/>
          <a:srcRect/>
          <a:stretch>
            <a:fillRect/>
          </a:stretch>
        </p:blipFill>
        <p:spPr bwMode="auto">
          <a:xfrm>
            <a:off x="142875" y="3324225"/>
            <a:ext cx="4500563" cy="3319463"/>
          </a:xfrm>
          <a:prstGeom prst="rect">
            <a:avLst/>
          </a:prstGeom>
          <a:noFill/>
          <a:ln w="9525">
            <a:noFill/>
            <a:miter lim="800000"/>
            <a:headEnd/>
            <a:tailEnd/>
          </a:ln>
        </p:spPr>
      </p:pic>
    </p:spTree>
    <p:custDataLst>
      <p:tags r:id="rId1"/>
    </p:custDataLst>
  </p:cSld>
  <p:clrMapOvr>
    <a:masterClrMapping/>
  </p:clrMapOvr>
  <p:transition spd="slow"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500"/>
                                        <p:tgtEl>
                                          <p:spTgt spid="211971">
                                            <p:txEl>
                                              <p:pRg st="0" end="0"/>
                                            </p:txEl>
                                          </p:spTgt>
                                        </p:tgtEl>
                                      </p:cBhvr>
                                    </p:animEffect>
                                    <p:anim calcmode="lin" valueType="num">
                                      <p:cBhvr>
                                        <p:cTn id="15"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1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500"/>
                                        <p:tgtEl>
                                          <p:spTgt spid="211971">
                                            <p:txEl>
                                              <p:pRg st="1" end="1"/>
                                            </p:txEl>
                                          </p:spTgt>
                                        </p:tgtEl>
                                      </p:cBhvr>
                                    </p:animEffect>
                                    <p:anim calcmode="lin" valueType="num">
                                      <p:cBhvr>
                                        <p:cTn id="22"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19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1971">
                                            <p:txEl>
                                              <p:pRg st="2" end="2"/>
                                            </p:txEl>
                                          </p:spTgt>
                                        </p:tgtEl>
                                        <p:attrNameLst>
                                          <p:attrName>style.visibility</p:attrName>
                                        </p:attrNameLst>
                                      </p:cBhvr>
                                      <p:to>
                                        <p:strVal val="visible"/>
                                      </p:to>
                                    </p:set>
                                    <p:animEffect transition="in" filter="fade">
                                      <p:cBhvr>
                                        <p:cTn id="28" dur="500"/>
                                        <p:tgtEl>
                                          <p:spTgt spid="211971">
                                            <p:txEl>
                                              <p:pRg st="2" end="2"/>
                                            </p:txEl>
                                          </p:spTgt>
                                        </p:tgtEl>
                                      </p:cBhvr>
                                    </p:animEffect>
                                    <p:anim calcmode="lin" valueType="num">
                                      <p:cBhvr>
                                        <p:cTn id="2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197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артинка 97 из 24536">
            <a:hlinkClick r:id="rId2"/>
          </p:cNvPr>
          <p:cNvPicPr>
            <a:picLocks noChangeAspect="1" noChangeArrowheads="1"/>
          </p:cNvPicPr>
          <p:nvPr/>
        </p:nvPicPr>
        <p:blipFill>
          <a:blip r:embed="rId3" cstate="print"/>
          <a:srcRect l="19620" t="6155" r="19211" b="23053"/>
          <a:stretch>
            <a:fillRect/>
          </a:stretch>
        </p:blipFill>
        <p:spPr>
          <a:xfrm>
            <a:off x="381000" y="571500"/>
            <a:ext cx="8382000" cy="6286500"/>
          </a:xfrm>
          <a:prstGeom prst="rect">
            <a:avLst/>
          </a:prstGeom>
        </p:spPr>
      </p:pic>
      <p:sp>
        <p:nvSpPr>
          <p:cNvPr id="3" name="Прямоугольник 2"/>
          <p:cNvSpPr/>
          <p:nvPr/>
        </p:nvSpPr>
        <p:spPr>
          <a:xfrm>
            <a:off x="323528" y="3244334"/>
            <a:ext cx="8424936" cy="769441"/>
          </a:xfrm>
          <a:prstGeom prst="rect">
            <a:avLst/>
          </a:prstGeom>
        </p:spPr>
        <p:txBody>
          <a:bodyPr wrap="square">
            <a:spAutoFit/>
          </a:bodyPr>
          <a:lstStyle/>
          <a:p>
            <a:pPr algn="ctr"/>
            <a:r>
              <a:rPr lang="ru-RU" sz="4400" b="1" kern="10" dirty="0" smtClean="0">
                <a:ln w="9525">
                  <a:solidFill>
                    <a:srgbClr val="000000"/>
                  </a:solidFill>
                  <a:round/>
                  <a:headEnd/>
                  <a:tailEnd/>
                </a:ln>
                <a:solidFill>
                  <a:srgbClr val="FFFFFF"/>
                </a:solidFill>
                <a:latin typeface="Times New Roman" pitchFamily="18" charset="0"/>
                <a:cs typeface="Times New Roman" pitchFamily="18" charset="0"/>
              </a:rPr>
              <a:t>СПАСИБО ЗА </a:t>
            </a:r>
            <a:r>
              <a:rPr lang="ru-RU" sz="4400" b="1" kern="10" dirty="0" smtClean="0">
                <a:ln w="9525">
                  <a:solidFill>
                    <a:srgbClr val="000000"/>
                  </a:solidFill>
                  <a:round/>
                  <a:headEnd/>
                  <a:tailEnd/>
                </a:ln>
                <a:solidFill>
                  <a:srgbClr val="FFFFFF"/>
                </a:solidFill>
                <a:latin typeface="Times New Roman" pitchFamily="18" charset="0"/>
                <a:cs typeface="Times New Roman" pitchFamily="18" charset="0"/>
              </a:rPr>
              <a:t>ВНИМАНИЕ!</a:t>
            </a:r>
            <a:endParaRPr lang="ru-RU" sz="4400" b="1" kern="10" dirty="0">
              <a:ln w="9525">
                <a:solidFill>
                  <a:srgbClr val="000000"/>
                </a:solidFill>
                <a:round/>
                <a:headEnd/>
                <a:tailEnd/>
              </a:ln>
              <a:solidFill>
                <a:srgbClr val="FFFFFF"/>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3988296"/>
          </a:xfrm>
        </p:spPr>
        <p:txBody>
          <a:bodyPr/>
          <a:lstStyle/>
          <a:p>
            <a:r>
              <a:rPr lang="ru-RU" sz="2000" dirty="0" smtClean="0">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План.</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1. Понятие терроризм и экстремизм.</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2. Общественная опасность терроризма и примеры экстремизма.</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3.Причины терроризма  и экстремизма. </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4.Противодействие  терроризму и экстремизму.</a:t>
            </a:r>
            <a:r>
              <a:rPr lang="ru-RU" sz="2400" dirty="0" smtClean="0">
                <a:solidFill>
                  <a:srgbClr val="FF0000"/>
                </a:solidFill>
                <a:effectLst>
                  <a:outerShdw blurRad="38100" dist="38100" dir="2700000" algn="tl">
                    <a:srgbClr val="000000"/>
                  </a:outerShdw>
                </a:effectLst>
                <a:latin typeface="Times New Roman" pitchFamily="18" charset="0"/>
                <a:cs typeface="Times New Roman" pitchFamily="18" charset="0"/>
              </a:rPr>
              <a:t> </a:t>
            </a:r>
            <a:r>
              <a:rPr lang="ru-RU" sz="2400" dirty="0" smtClean="0">
                <a:solidFill>
                  <a:srgbClr val="FF0000"/>
                </a:solidFill>
                <a:effectLst>
                  <a:outerShdw blurRad="38100" dist="38100" dir="2700000" algn="tl">
                    <a:srgbClr val="000000"/>
                  </a:outerShdw>
                </a:effectLst>
                <a:latin typeface="Times New Roman" pitchFamily="18" charset="0"/>
                <a:cs typeface="Times New Roman" pitchFamily="18" charset="0"/>
              </a:rPr>
              <a:t/>
            </a:r>
            <a:br>
              <a:rPr lang="ru-RU" sz="2400"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ru-RU" sz="2400" dirty="0" smtClean="0">
                <a:solidFill>
                  <a:srgbClr val="FF0000"/>
                </a:solidFill>
                <a:effectLst>
                  <a:outerShdw blurRad="38100" dist="38100" dir="2700000" algn="tl">
                    <a:srgbClr val="000000"/>
                  </a:outerShdw>
                </a:effectLst>
                <a:latin typeface="Times New Roman" pitchFamily="18" charset="0"/>
                <a:cs typeface="Times New Roman" pitchFamily="18" charset="0"/>
              </a:rPr>
              <a:t>5.Структурные </a:t>
            </a:r>
            <a:r>
              <a:rPr lang="ru-RU" sz="2400" dirty="0" smtClean="0">
                <a:solidFill>
                  <a:srgbClr val="FF0000"/>
                </a:solidFill>
                <a:effectLst>
                  <a:outerShdw blurRad="38100" dist="38100" dir="2700000" algn="tl">
                    <a:srgbClr val="000000"/>
                  </a:outerShdw>
                </a:effectLst>
                <a:latin typeface="Times New Roman" pitchFamily="18" charset="0"/>
                <a:cs typeface="Times New Roman" pitchFamily="18" charset="0"/>
              </a:rPr>
              <a:t>подразделения органов внутренних дел также выполняют предупредительную деятельность в отношении вышеуказанных преступлений в пределах своей компетенции. </a:t>
            </a: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891480"/>
            <a:ext cx="7543800" cy="6408712"/>
          </a:xfrm>
        </p:spPr>
        <p:txBody>
          <a:bodyPr/>
          <a:lstStyle/>
          <a:p>
            <a:r>
              <a:rPr lang="ru-RU" sz="3200" dirty="0" smtClean="0">
                <a:solidFill>
                  <a:srgbClr val="FF0000"/>
                </a:solidFill>
                <a:latin typeface="Times New Roman" pitchFamily="18" charset="0"/>
                <a:cs typeface="Times New Roman" pitchFamily="18" charset="0"/>
              </a:rPr>
              <a:t>1. Понятие терроризм и экстремизм.</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a:t>
            </a:r>
            <a:r>
              <a:rPr lang="ru-RU" sz="2000" dirty="0" smtClean="0">
                <a:latin typeface="Times New Roman" pitchFamily="18" charset="0"/>
                <a:cs typeface="Times New Roman" pitchFamily="18" charset="0"/>
              </a:rPr>
              <a:t>конце 20-го и начале 21-го века в жизнь молодой России </a:t>
            </a:r>
            <a:r>
              <a:rPr lang="ru-RU" sz="2000" dirty="0" smtClean="0">
                <a:latin typeface="Times New Roman" pitchFamily="18" charset="0"/>
                <a:cs typeface="Times New Roman" pitchFamily="18" charset="0"/>
              </a:rPr>
              <a:t>вошли</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такие уродливые явления– </a:t>
            </a:r>
            <a:r>
              <a:rPr lang="ru-RU" sz="2000" dirty="0" smtClean="0">
                <a:solidFill>
                  <a:srgbClr val="FF0066"/>
                </a:solidFill>
                <a:latin typeface="Times New Roman" pitchFamily="18" charset="0"/>
                <a:cs typeface="Times New Roman" pitchFamily="18" charset="0"/>
              </a:rPr>
              <a:t>терроризм и экстремизм</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Средства массовой </a:t>
            </a:r>
            <a:r>
              <a:rPr lang="ru-RU" sz="2000" dirty="0" smtClean="0">
                <a:latin typeface="Times New Roman" pitchFamily="18" charset="0"/>
                <a:cs typeface="Times New Roman" pitchFamily="18" charset="0"/>
              </a:rPr>
              <a:t>информации</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пестрят </a:t>
            </a:r>
            <a:r>
              <a:rPr lang="ru-RU" sz="2000" dirty="0" smtClean="0">
                <a:latin typeface="Times New Roman" pitchFamily="18" charset="0"/>
                <a:cs typeface="Times New Roman" pitchFamily="18" charset="0"/>
              </a:rPr>
              <a:t>заголовками, напоминающими сводки с полей сражений.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На самом деле так оно и есть: терроризм уже давно объявил </a:t>
            </a:r>
            <a:r>
              <a:rPr lang="ru-RU" sz="2000" dirty="0" smtClean="0">
                <a:latin typeface="Times New Roman" pitchFamily="18" charset="0"/>
                <a:cs typeface="Times New Roman" pitchFamily="18" charset="0"/>
              </a:rPr>
              <a:t>войну  миру</a:t>
            </a:r>
            <a:r>
              <a:rPr lang="ru-RU" sz="2000" dirty="0" smtClean="0">
                <a:latin typeface="Times New Roman" pitchFamily="18" charset="0"/>
                <a:cs typeface="Times New Roman" pitchFamily="18" charset="0"/>
              </a:rPr>
              <a:t>. Понятия </a:t>
            </a:r>
            <a:r>
              <a:rPr lang="ru-RU" sz="2000" dirty="0" smtClean="0">
                <a:solidFill>
                  <a:srgbClr val="FF0066"/>
                </a:solidFill>
                <a:latin typeface="Times New Roman" pitchFamily="18" charset="0"/>
                <a:cs typeface="Times New Roman" pitchFamily="18" charset="0"/>
              </a:rPr>
              <a:t>теракт, террорист - смертник, пояс шахида, </a:t>
            </a:r>
            <a:r>
              <a:rPr lang="ru-RU" sz="2000" dirty="0" smtClean="0">
                <a:solidFill>
                  <a:srgbClr val="FF0066"/>
                </a:solidFill>
                <a:latin typeface="Times New Roman" pitchFamily="18" charset="0"/>
                <a:cs typeface="Times New Roman" pitchFamily="18" charset="0"/>
              </a:rPr>
              <a:t>захват </a:t>
            </a:r>
            <a:r>
              <a:rPr lang="ru-RU" sz="2000" dirty="0" smtClean="0">
                <a:solidFill>
                  <a:srgbClr val="FF0066"/>
                </a:solidFill>
                <a:latin typeface="Times New Roman" pitchFamily="18" charset="0"/>
                <a:cs typeface="Times New Roman" pitchFamily="18" charset="0"/>
              </a:rPr>
              <a:t>заложников и т.д.</a:t>
            </a:r>
            <a:r>
              <a:rPr lang="ru-RU" sz="2000" dirty="0" smtClean="0">
                <a:latin typeface="Times New Roman" pitchFamily="18" charset="0"/>
                <a:cs typeface="Times New Roman" pitchFamily="18" charset="0"/>
              </a:rPr>
              <a:t> стали неотъемлемой частью </a:t>
            </a:r>
            <a:r>
              <a:rPr lang="ru-RU" sz="2000" dirty="0" smtClean="0">
                <a:latin typeface="Times New Roman" pitchFamily="18" charset="0"/>
                <a:cs typeface="Times New Roman" pitchFamily="18" charset="0"/>
              </a:rPr>
              <a:t>современного </a:t>
            </a:r>
            <a:r>
              <a:rPr lang="ru-RU" sz="2000" dirty="0" smtClean="0">
                <a:latin typeface="Times New Roman" pitchFamily="18" charset="0"/>
                <a:cs typeface="Times New Roman" pitchFamily="18" charset="0"/>
              </a:rPr>
              <a:t>мира. Часто жертвами терроризма </a:t>
            </a:r>
            <a:r>
              <a:rPr lang="ru-RU" sz="2000" dirty="0" smtClean="0">
                <a:latin typeface="Times New Roman" pitchFamily="18" charset="0"/>
                <a:cs typeface="Times New Roman" pitchFamily="18" charset="0"/>
              </a:rPr>
              <a:t>становятся </a:t>
            </a:r>
            <a:r>
              <a:rPr lang="ru-RU" sz="2000" dirty="0" smtClean="0">
                <a:latin typeface="Times New Roman" pitchFamily="18" charset="0"/>
                <a:cs typeface="Times New Roman" pitchFamily="18" charset="0"/>
              </a:rPr>
              <a:t>невинные люди, среди которых есть и дети.</a:t>
            </a:r>
            <a:r>
              <a:rPr lang="ru-RU" dirty="0" smtClean="0"/>
              <a:t/>
            </a:r>
            <a:br>
              <a:rPr lang="ru-RU" dirty="0" smtClean="0"/>
            </a:br>
            <a:endParaRPr lang="ru-RU" dirty="0"/>
          </a:p>
        </p:txBody>
      </p:sp>
      <p:pic>
        <p:nvPicPr>
          <p:cNvPr id="4" name="Picture 14"/>
          <p:cNvPicPr>
            <a:picLocks noChangeAspect="1" noChangeArrowheads="1"/>
          </p:cNvPicPr>
          <p:nvPr/>
        </p:nvPicPr>
        <p:blipFill>
          <a:blip r:embed="rId2" cstate="print"/>
          <a:srcRect/>
          <a:stretch>
            <a:fillRect/>
          </a:stretch>
        </p:blipFill>
        <p:spPr>
          <a:xfrm>
            <a:off x="1259632" y="3717032"/>
            <a:ext cx="6696744" cy="288032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6292552"/>
          </a:xfrm>
        </p:spPr>
        <p:txBody>
          <a:bodyPr/>
          <a:lstStyle/>
          <a:p>
            <a:r>
              <a:rPr lang="ru-RU" sz="2000" dirty="0" smtClean="0">
                <a:solidFill>
                  <a:schemeClr val="tx1"/>
                </a:solidFill>
                <a:latin typeface="Times New Roman" pitchFamily="18" charset="0"/>
                <a:cs typeface="Times New Roman" pitchFamily="18" charset="0"/>
              </a:rPr>
              <a:t>Результат социального опроса</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rPr>
              <a:t>34 % граждан боится, что жертвами террористов могут стать они сами или их близкие</a:t>
            </a:r>
            <a:br>
              <a:rPr lang="ru-RU" sz="2000" dirty="0" smtClean="0">
                <a:solidFill>
                  <a:schemeClr val="tx1"/>
                </a:solidFill>
              </a:rPr>
            </a:br>
            <a:r>
              <a:rPr lang="ru-RU" sz="2000" dirty="0" smtClean="0">
                <a:solidFill>
                  <a:schemeClr val="tx1"/>
                </a:solidFill>
              </a:rPr>
              <a:t>47% в какой –то мере опасаются</a:t>
            </a:r>
            <a:br>
              <a:rPr lang="ru-RU" sz="2000" dirty="0" smtClean="0">
                <a:solidFill>
                  <a:schemeClr val="tx1"/>
                </a:solidFill>
              </a:rPr>
            </a:br>
            <a:r>
              <a:rPr lang="ru-RU" sz="2000" dirty="0" smtClean="0">
                <a:solidFill>
                  <a:schemeClr val="tx1"/>
                </a:solidFill>
              </a:rPr>
              <a:t>11% никогда не задумывались об этом</a:t>
            </a:r>
            <a:br>
              <a:rPr lang="ru-RU" sz="2000" dirty="0" smtClean="0">
                <a:solidFill>
                  <a:schemeClr val="tx1"/>
                </a:solidFill>
              </a:rPr>
            </a:br>
            <a:r>
              <a:rPr lang="ru-RU" sz="2000" dirty="0" smtClean="0">
                <a:solidFill>
                  <a:schemeClr val="tx1"/>
                </a:solidFill>
              </a:rPr>
              <a:t>8% уверены ,что теракты не грозят не им, не их близким</a:t>
            </a:r>
            <a:r>
              <a:rPr lang="ru-RU" sz="2000" dirty="0" smtClean="0">
                <a:solidFill>
                  <a:srgbClr val="3399FF"/>
                </a:solidFill>
              </a:rPr>
              <a:t/>
            </a:r>
            <a:br>
              <a:rPr lang="ru-RU" sz="2000" dirty="0" smtClean="0">
                <a:solidFill>
                  <a:srgbClr val="3399FF"/>
                </a:solidFill>
              </a:rPr>
            </a:br>
            <a:endParaRPr lang="ru-RU" sz="2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5716488"/>
          </a:xfrm>
        </p:spPr>
        <p:txBody>
          <a:bodyPr/>
          <a:lstStyle/>
          <a:p>
            <a:r>
              <a:rPr lang="ru-RU" sz="2000" dirty="0" smtClean="0">
                <a:solidFill>
                  <a:srgbClr val="FFC000"/>
                </a:solidFill>
                <a:latin typeface="Times New Roman" pitchFamily="18" charset="0"/>
                <a:cs typeface="Times New Roman" pitchFamily="18" charset="0"/>
              </a:rPr>
              <a:t>Терроризм (от латинского TERROR - страх, ужас) –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насильственные действия преступных лиц с целью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подрыва существующей власти,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осложнения международных отношений,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политических и экономических вымогательств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у государств и корпораций.</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 Терроризм превратился в одну из наиболее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опасных по своим масштабам,</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 непредсказуемости и последствиям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общественно - политических проблем.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Сегодня терроризм - это не только диверсанты-одиночки,</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 угонщики самолетов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и шахиды-камикадзе. Современный терроризм –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это мощные разветвленные</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 и хорошо организованные структуры.</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В настоящее время в мире насчитывается </a:t>
            </a:r>
            <a:br>
              <a:rPr lang="ru-RU" sz="2000" dirty="0" smtClean="0">
                <a:solidFill>
                  <a:srgbClr val="FFC000"/>
                </a:solidFill>
                <a:latin typeface="Times New Roman" pitchFamily="18" charset="0"/>
                <a:cs typeface="Times New Roman" pitchFamily="18" charset="0"/>
              </a:rPr>
            </a:br>
            <a:r>
              <a:rPr lang="ru-RU" sz="2000" dirty="0" smtClean="0">
                <a:solidFill>
                  <a:srgbClr val="FFC000"/>
                </a:solidFill>
                <a:latin typeface="Times New Roman" pitchFamily="18" charset="0"/>
                <a:cs typeface="Times New Roman" pitchFamily="18" charset="0"/>
              </a:rPr>
              <a:t>около 500 нелегальных террористических организаций.</a:t>
            </a:r>
            <a:r>
              <a:rPr lang="ru-RU" sz="4800" dirty="0" smtClean="0">
                <a:solidFill>
                  <a:srgbClr val="000066"/>
                </a:solidFill>
              </a:rPr>
              <a:t/>
            </a:r>
            <a:br>
              <a:rPr lang="ru-RU" sz="4800" dirty="0" smtClean="0">
                <a:solidFill>
                  <a:srgbClr val="000066"/>
                </a:solidFill>
              </a:rPr>
            </a:br>
            <a:endParaRPr lang="ru-RU"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7848872" cy="1569660"/>
          </a:xfrm>
          <a:prstGeom prst="rect">
            <a:avLst/>
          </a:prstGeom>
        </p:spPr>
        <p:txBody>
          <a:bodyPr wrap="square">
            <a:spAutoFit/>
          </a:bodyPr>
          <a:lstStyle/>
          <a:p>
            <a:pPr eaLnBrk="1" hangingPunct="1"/>
            <a:r>
              <a:rPr lang="ru-RU" sz="2400" dirty="0" smtClean="0">
                <a:latin typeface="Times New Roman" pitchFamily="18" charset="0"/>
                <a:cs typeface="Times New Roman" pitchFamily="18" charset="0"/>
              </a:rPr>
              <a:t>Из толкового словаря.</a:t>
            </a:r>
          </a:p>
          <a:p>
            <a:pPr eaLnBrk="1" hangingPunct="1">
              <a:buFont typeface="Wingdings" pitchFamily="2" charset="2"/>
              <a:buNone/>
            </a:pPr>
            <a:r>
              <a:rPr lang="ru-RU" sz="2400" dirty="0" smtClean="0">
                <a:latin typeface="Times New Roman" pitchFamily="18" charset="0"/>
                <a:cs typeface="Times New Roman" pitchFamily="18" charset="0"/>
              </a:rPr>
              <a:t>	Этимология термина </a:t>
            </a:r>
            <a:r>
              <a:rPr lang="ru-RU" sz="2400" b="1" dirty="0" smtClean="0">
                <a:latin typeface="Times New Roman" pitchFamily="18" charset="0"/>
                <a:cs typeface="Times New Roman" pitchFamily="18" charset="0"/>
              </a:rPr>
              <a:t>«экстремизм»</a:t>
            </a:r>
            <a:r>
              <a:rPr lang="ru-RU" sz="2400" dirty="0" smtClean="0">
                <a:latin typeface="Times New Roman" pitchFamily="18" charset="0"/>
                <a:cs typeface="Times New Roman" pitchFamily="18" charset="0"/>
              </a:rPr>
              <a:t> обнаруживает свои корни в латинском языке, переводится как «крайний» (взгляды и меры).</a:t>
            </a:r>
            <a:endParaRPr lang="ru-RU" sz="2400" dirty="0" smtClean="0">
              <a:latin typeface="Times New Roman" pitchFamily="18" charset="0"/>
              <a:cs typeface="Times New Roman" pitchFamily="18" charset="0"/>
            </a:endParaRPr>
          </a:p>
        </p:txBody>
      </p:sp>
      <p:pic>
        <p:nvPicPr>
          <p:cNvPr id="3" name="Picture 5" descr="Картинка 2 из 24536">
            <a:hlinkClick r:id="rId2"/>
          </p:cNvPr>
          <p:cNvPicPr>
            <a:picLocks noChangeAspect="1" noChangeArrowheads="1"/>
          </p:cNvPicPr>
          <p:nvPr/>
        </p:nvPicPr>
        <p:blipFill>
          <a:blip r:embed="rId3" cstate="print"/>
          <a:srcRect/>
          <a:stretch>
            <a:fillRect/>
          </a:stretch>
        </p:blipFill>
        <p:spPr bwMode="auto">
          <a:xfrm>
            <a:off x="2267744" y="2852936"/>
            <a:ext cx="4762500" cy="3209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391246"/>
            <a:ext cx="8424936" cy="4499693"/>
          </a:xfrm>
          <a:prstGeom prst="rect">
            <a:avLst/>
          </a:prstGeom>
        </p:spPr>
        <p:txBody>
          <a:bodyPr wrap="square">
            <a:spAutoFit/>
          </a:bodyPr>
          <a:lstStyle/>
          <a:p>
            <a:pPr eaLnBrk="1" hangingPunct="1">
              <a:lnSpc>
                <a:spcPct val="80000"/>
              </a:lnSpc>
            </a:pPr>
            <a:r>
              <a:rPr lang="ru-RU" dirty="0" smtClean="0"/>
              <a:t>  </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Экстремистская деятельность (экстремизм) - это:</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насильственное изменение основ конституционного строя и нарушение целостности Российской Федерации;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публичное оправдание терроризма и иная террористическая деятельность;</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возбуждение социальной, расовой, национальной или религиозной розни;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пропаганда исключительности, превосходства либо неполноценности человека по признаку его социальной, расовой, национальной, религиозной или языковой принадлежности или отношения к религии;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нарушение прав, свобод и законных интересов человека и гражданина в зависимости от его социальной, расовой, национальной, религиозной или языковой принадлежности или отношения к религии.</a:t>
            </a:r>
            <a:r>
              <a:rPr lang="ru-RU" b="1" dirty="0" smtClean="0"/>
              <a:t/>
            </a:r>
            <a:br>
              <a:rPr lang="ru-RU" b="1" dirty="0" smtClean="0"/>
            </a:br>
            <a:endParaRPr lang="ru-RU" b="1" dirty="0" smtClean="0"/>
          </a:p>
          <a:p>
            <a:pPr eaLnBrk="1" hangingPunct="1">
              <a:lnSpc>
                <a:spcPct val="80000"/>
              </a:lnSpc>
            </a:pPr>
            <a:r>
              <a:rPr lang="ru-RU" sz="2000" dirty="0" smtClean="0">
                <a:latin typeface="Times New Roman" pitchFamily="18" charset="0"/>
                <a:cs typeface="Times New Roman" pitchFamily="18" charset="0"/>
              </a:rPr>
              <a:t>Это определение экстремизму было дано в Федеральном законе от 25 июля 2002 г. № 114 –ФЗ «О противодействии экстремистской деятельности».</a:t>
            </a:r>
            <a:endParaRPr lang="ru-RU" sz="20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04800"/>
            <a:ext cx="8215064" cy="6292552"/>
          </a:xfrm>
        </p:spPr>
        <p:txBody>
          <a:bodyPr/>
          <a:lstStyle/>
          <a:p>
            <a:r>
              <a:rPr lang="ru-RU" b="0" dirty="0" smtClean="0"/>
              <a:t> </a:t>
            </a:r>
            <a:r>
              <a:rPr lang="ru-RU" b="0" dirty="0" smtClean="0"/>
              <a:t/>
            </a:r>
            <a:br>
              <a:rPr lang="ru-RU" b="0" dirty="0" smtClean="0"/>
            </a:br>
            <a:r>
              <a:rPr lang="ru-RU" sz="2800" b="0" dirty="0" smtClean="0">
                <a:solidFill>
                  <a:srgbClr val="FF0000"/>
                </a:solidFill>
              </a:rPr>
              <a:t>2.</a:t>
            </a:r>
            <a:r>
              <a:rPr lang="ru-RU" sz="2800" b="0" dirty="0" smtClean="0">
                <a:solidFill>
                  <a:srgbClr val="FF0000"/>
                </a:solidFill>
                <a:latin typeface="Times New Roman" pitchFamily="18" charset="0"/>
                <a:cs typeface="Times New Roman" pitchFamily="18" charset="0"/>
              </a:rPr>
              <a:t> </a:t>
            </a:r>
            <a:r>
              <a:rPr lang="ru-RU" sz="2800" b="0" dirty="0" smtClean="0">
                <a:solidFill>
                  <a:srgbClr val="FF0000"/>
                </a:solidFill>
                <a:latin typeface="Times New Roman" pitchFamily="18" charset="0"/>
                <a:cs typeface="Times New Roman" pitchFamily="18" charset="0"/>
              </a:rPr>
              <a:t>Общественная опасность терроризма и </a:t>
            </a:r>
            <a:r>
              <a:rPr lang="ru-RU" sz="2800" b="0" dirty="0" smtClean="0">
                <a:solidFill>
                  <a:srgbClr val="FF0000"/>
                </a:solidFill>
                <a:latin typeface="Times New Roman" pitchFamily="18" charset="0"/>
                <a:cs typeface="Times New Roman" pitchFamily="18" charset="0"/>
              </a:rPr>
              <a:t>примеры экстремизма.</a:t>
            </a:r>
            <a:r>
              <a:rPr lang="ru-RU" sz="2800" b="0" dirty="0" smtClean="0">
                <a:solidFill>
                  <a:srgbClr val="FF0000"/>
                </a:solidFill>
              </a:rPr>
              <a:t> </a:t>
            </a:r>
            <a:r>
              <a:rPr lang="ru-RU" sz="3200" b="0" dirty="0" smtClean="0"/>
              <a:t/>
            </a:r>
            <a:br>
              <a:rPr lang="ru-RU" sz="3200" b="0" dirty="0" smtClean="0"/>
            </a:br>
            <a:r>
              <a:rPr lang="ru-RU" sz="2000" b="0" dirty="0" smtClean="0">
                <a:latin typeface="Times New Roman" pitchFamily="18" charset="0"/>
                <a:cs typeface="Times New Roman" pitchFamily="18" charset="0"/>
              </a:rPr>
              <a:t>Самые </a:t>
            </a:r>
            <a:r>
              <a:rPr lang="ru-RU" sz="2000" b="0" dirty="0" smtClean="0">
                <a:latin typeface="Times New Roman" pitchFamily="18" charset="0"/>
                <a:cs typeface="Times New Roman" pitchFamily="18" charset="0"/>
              </a:rPr>
              <a:t>громкие террористические акты последнего десятилетия:</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1) 11 сентября 2001 года;</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2) "Норд - Ост" - 23-26 октября 2002 года;</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3) Взрыв дискотеки на острове </a:t>
            </a:r>
            <a:r>
              <a:rPr lang="ru-RU" sz="2000" b="0" dirty="0" err="1" smtClean="0">
                <a:latin typeface="Times New Roman" pitchFamily="18" charset="0"/>
                <a:cs typeface="Times New Roman" pitchFamily="18" charset="0"/>
              </a:rPr>
              <a:t>Бали</a:t>
            </a:r>
            <a:r>
              <a:rPr lang="ru-RU" sz="2000" b="0" dirty="0" smtClean="0">
                <a:latin typeface="Times New Roman" pitchFamily="18" charset="0"/>
                <a:cs typeface="Times New Roman" pitchFamily="18" charset="0"/>
              </a:rPr>
              <a:t> - 12 октября 2002 года;</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4) Захват больницы в Буденновске - 9 января 1996 года;</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5) Взрывы жилых домов в Москве на улице Гурьянова и Каширском шоссе  (9, 13 сентября 1999 года);</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Волна кровавого терроризма захлестнула мир в конце ХХ, начале ХХ1 столетия. События 11 сентября, взрывы жилых домов в Москве, массовый захват заложников в театральном центре на Дубровке, прямая агрессия международных террористических организаций. продолжающаяся уже долгие годы контр- террористическая операция в Чечне, где каждый день гибнут наши солдаты... Бессмысленность, безумие кровавого террора - это путь в ад, независимо от вероисповедания. Терроризм  -это всегда оружие слабого, угнетенного, неспособного действовать военными методами. Он будет существовать пока будет насилие. Пока на нем можно зарабатывать огромные деньги. Но у терроризма однозначно нет будущего. У него </a:t>
            </a:r>
            <a:r>
              <a:rPr lang="ru-RU" sz="2000" b="0" dirty="0" err="1" smtClean="0">
                <a:latin typeface="Times New Roman" pitchFamily="18" charset="0"/>
                <a:cs typeface="Times New Roman" pitchFamily="18" charset="0"/>
              </a:rPr>
              <a:t>еть</a:t>
            </a:r>
            <a:r>
              <a:rPr lang="ru-RU" sz="2000" b="0" dirty="0" smtClean="0">
                <a:latin typeface="Times New Roman" pitchFamily="18" charset="0"/>
                <a:cs typeface="Times New Roman" pitchFamily="18" charset="0"/>
              </a:rPr>
              <a:t> только кровавое настоящее...</a:t>
            </a:r>
            <a:r>
              <a:rPr lang="ru-RU" b="0" dirty="0" smtClean="0"/>
              <a:t/>
            </a:r>
            <a:br>
              <a:rPr lang="ru-RU" b="0" dirty="0" smtClean="0"/>
            </a:br>
            <a:endParaRPr lang="ru-RU"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2"/>
</p:tagLst>
</file>

<file path=ppt/tags/tag10.xml><?xml version="1.0" encoding="utf-8"?>
<p:tagLst xmlns:a="http://schemas.openxmlformats.org/drawingml/2006/main" xmlns:r="http://schemas.openxmlformats.org/officeDocument/2006/relationships" xmlns:p="http://schemas.openxmlformats.org/presentationml/2006/main">
  <p:tag name="TIMING" val="|4.5"/>
</p:tagLst>
</file>

<file path=ppt/tags/tag11.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2.5|1.3|0.7|1.8|1.3"/>
</p:tagLst>
</file>

<file path=ppt/tags/tag3.xml><?xml version="1.0" encoding="utf-8"?>
<p:tagLst xmlns:a="http://schemas.openxmlformats.org/drawingml/2006/main" xmlns:r="http://schemas.openxmlformats.org/officeDocument/2006/relationships" xmlns:p="http://schemas.openxmlformats.org/presentationml/2006/main">
  <p:tag name="TIMING" val="|0.8|1.5|0.8|0.6|0.8|1.5|1.5"/>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4.5"/>
</p:tagLst>
</file>

<file path=ppt/tags/tag6.xml><?xml version="1.0" encoding="utf-8"?>
<p:tagLst xmlns:a="http://schemas.openxmlformats.org/drawingml/2006/main" xmlns:r="http://schemas.openxmlformats.org/officeDocument/2006/relationships" xmlns:p="http://schemas.openxmlformats.org/presentationml/2006/main">
  <p:tag name="TIMING" val="|4.5"/>
</p:tagLst>
</file>

<file path=ppt/tags/tag7.xml><?xml version="1.0" encoding="utf-8"?>
<p:tagLst xmlns:a="http://schemas.openxmlformats.org/drawingml/2006/main" xmlns:r="http://schemas.openxmlformats.org/officeDocument/2006/relationships" xmlns:p="http://schemas.openxmlformats.org/presentationml/2006/main">
  <p:tag name="TIMING" val="|4.5"/>
</p:tagLst>
</file>

<file path=ppt/tags/tag8.xml><?xml version="1.0" encoding="utf-8"?>
<p:tagLst xmlns:a="http://schemas.openxmlformats.org/drawingml/2006/main" xmlns:r="http://schemas.openxmlformats.org/officeDocument/2006/relationships" xmlns:p="http://schemas.openxmlformats.org/presentationml/2006/main">
  <p:tag name="TIMING" val="|4.5"/>
</p:tagLst>
</file>

<file path=ppt/tags/tag9.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2168</TotalTime>
  <Words>334</Words>
  <Application>Microsoft Office PowerPoint</Application>
  <PresentationFormat>Экран (4:3)</PresentationFormat>
  <Paragraphs>141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Сумерки</vt:lpstr>
      <vt:lpstr>  </vt:lpstr>
      <vt:lpstr>Цели:  Образовательные: выяснить причины возникновения терроризма и экстремизма; кто составляет его социальную базу; ответить на вопрос, почему радикальные экстремистские идеи получили широкое распространение. Развивающие: развивать умение ораторского искусства через выступления, подготовленные учащимися; прививать навыки самостоятельной работы; учить детей анализировать события, делать выводы, уметь убедительно и аргументировано доказать свою точку зрения. Воспитательные: формировать уважение к культуре других народов, толерантность, патриотизм; воспитывать чувство неприятия к насилию, терроризму и экстремизму.  </vt:lpstr>
      <vt:lpstr>                                                   План. 1. Понятие терроризм и экстремизм. 2. Общественная опасность терроризма и примеры экстремизма. 3.Причины терроризма  и экстремизма.  4.Противодействие  терроризму и экстремизму.  5.Структурные подразделения органов внутренних дел также выполняют предупредительную деятельность в отношении вышеуказанных преступлений в пределах своей компетенции.   </vt:lpstr>
      <vt:lpstr>1. Понятие терроризм и экстремизм. В конце 20-го и начале 21-го века в жизнь молодой России вошли такие уродливые явления– терроризм и экстремизм. Средства массовой информации пестрят заголовками, напоминающими сводки с полей сражений.         На самом деле так оно и есть: терроризм уже давно объявил войну  миру. Понятия теракт, террорист - смертник, пояс шахида, захват заложников и т.д. стали неотъемлемой частью современного мира. Часто жертвами терроризма становятся невинные люди, среди которых есть и дети. </vt:lpstr>
      <vt:lpstr>Результат социального опроса 34 % граждан боится, что жертвами террористов могут стать они сами или их близкие 47% в какой –то мере опасаются 11% никогда не задумывались об этом 8% уверены ,что теракты не грозят не им, не их близким </vt:lpstr>
      <vt:lpstr>Терроризм (от латинского TERROR - страх, ужас) –  насильственные действия преступных лиц с целью  подрыва существующей власти,  осложнения международных отношений,  политических и экономических вымогательств  у государств и корпораций.  Терроризм превратился в одну из наиболее  опасных по своим масштабам,  непредсказуемости и последствиям  общественно - политических проблем.  Сегодня терроризм - это не только диверсанты-одиночки,  угонщики самолетов  и шахиды-камикадзе. Современный терроризм –  это мощные разветвленные  и хорошо организованные структуры. В настоящее время в мире насчитывается  около 500 нелегальных террористических организаций. </vt:lpstr>
      <vt:lpstr>Слайд 7</vt:lpstr>
      <vt:lpstr>Слайд 8</vt:lpstr>
      <vt:lpstr>  2. Общественная опасность терроризма и примеры экстремизма.  Самые громкие террористические акты последнего десятилетия: 1) 11 сентября 2001 года; 2) "Норд - Ост" - 23-26 октября 2002 года; 3) Взрыв дискотеки на острове Бали - 12 октября 2002 года; 4) Захват больницы в Буденновске - 9 января 1996 года; 5) Взрывы жилых домов в Москве на улице Гурьянова и Каширском шоссе  (9, 13 сентября 1999 года);  Волна кровавого терроризма захлестнула мир в конце ХХ, начале ХХ1 столетия. События 11 сентября, взрывы жилых домов в Москве, массовый захват заложников в театральном центре на Дубровке, прямая агрессия международных террористических организаций. продолжающаяся уже долгие годы контр- террористическая операция в Чечне, где каждый день гибнут наши солдаты... Бессмысленность, безумие кровавого террора - это путь в ад, независимо от вероисповедания. Терроризм  -это всегда оружие слабого, угнетенного, неспособного действовать военными методами. Он будет существовать пока будет насилие. Пока на нем можно зарабатывать огромные деньги. Но у терроризма однозначно нет будущего. У него еть только кровавое настоящее... </vt:lpstr>
      <vt:lpstr>Слайд 10</vt:lpstr>
      <vt:lpstr>Россия также пережила масштабные атаки со стороны международного терроризма:</vt:lpstr>
      <vt:lpstr>Слайд 12</vt:lpstr>
      <vt:lpstr>   Сегодня угроза преступлений террористического характера в России не спадает. Так, взрывы в московском метро в 2010 гг. заставили вновь осознать, что действия террористов всегда неожиданны и все больше нацелены на мирное население.  </vt:lpstr>
      <vt:lpstr>Слайд 14</vt:lpstr>
      <vt:lpstr>Слайд 15</vt:lpstr>
      <vt:lpstr>Слайд 16</vt:lpstr>
      <vt:lpstr>3.Причины терроризма  и экстремизма. Терроризм может иметь питательную среду там, где народ бедствует, где народ сталкивают в поисках врага. Социально-экономическая среда в России за эти десять лет нисколько не улучшилась. Безработица, особенно на Северном Кавказе, достигает 40% и более. А если добавить сюда наркоманию. Безнадзорность, разгул криминала – вот это питательная среда для террористов и их пособников. Это хорошо видно на примере Дагестана, Ингушетии, Чечни. В настоящее время в отечественной юридической литературе называют следующие причины терроризма: I Социальные – экономические (сообщение учеников) II Политические (сообщение учеников)  III Религиозные (сообщение учеников)</vt:lpstr>
      <vt:lpstr>Сообщение ученика: К причинам возникновения экстремизма можно отнести следующие: 1.это большое имущественное расслоение населения оно приводит к тому, что общество перестает функционировать как целостный организм, объединенный общими целями, идеями, ценностями. это нарастание социальной напряженности. 2.это снижение идеологической составляющей в воспитательном процессе, что привело к утрате нравственных ценностей. 3.это бездуховность отсутствие четких представлений об истории и перспективах развития страны, утрата чувства сопричастности и ответственности за судьбу Родины. </vt:lpstr>
      <vt:lpstr>Социальную базу экстремистских групп составляют, люди не сумевшие адаптироваться к новым условиям жизни. Молодежь не способная критически подходить к содержанию публикаций в средствах массовой информации, ввиду отсутствия жизненного опыта оказались наиболее подверженные этому влиянию. Это очень хорошая среда для экстремистских групп. Большинство молодежных экстремистских группировок носят не формальный характер. Ряд их членов имеют смутное представление об идеологической подоплеке экстремистских движений. Громкая фразеология, внешняя атрибутика и другие аксессуары, возможность почувствовать себя членом своеобразного «тайного общества», имеющего право безнаказанно творить расправу над неугодными группе лицами, все это привлекает молодежь. </vt:lpstr>
      <vt:lpstr>4.ПРОТИВОДЕЙСТВИЕ ТЕРРОРИЗМУ                    И ЭКСТРЕМИЗМУ</vt:lpstr>
      <vt:lpstr>Слайд 21</vt:lpstr>
      <vt:lpstr>Слайд 22</vt:lpstr>
      <vt:lpstr>Слайд 23</vt:lpstr>
      <vt:lpstr>Слайд 24</vt:lpstr>
      <vt:lpstr>Слайд 25</vt:lpstr>
      <vt:lpstr>Слайд 26</vt:lpstr>
      <vt:lpstr>Слайд 27</vt:lpstr>
      <vt:lpstr>  Вечная память жертвам терроризма</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Ералиев</cp:lastModifiedBy>
  <cp:revision>255</cp:revision>
  <dcterms:created xsi:type="dcterms:W3CDTF">2005-12-23T11:55:14Z</dcterms:created>
  <dcterms:modified xsi:type="dcterms:W3CDTF">2012-12-29T16:41:09Z</dcterms:modified>
</cp:coreProperties>
</file>